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notesMasterIdLst>
    <p:notesMasterId r:id="rId6"/>
  </p:notesMasterIdLst>
  <p:sldIdLst>
    <p:sldId id="256" r:id="rId2"/>
    <p:sldId id="302" r:id="rId3"/>
    <p:sldId id="303" r:id="rId4"/>
    <p:sldId id="304" r:id="rId5"/>
  </p:sldIdLst>
  <p:sldSz cx="5765800" cy="3244850"/>
  <p:notesSz cx="5765800" cy="32448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171" autoAdjust="0"/>
  </p:normalViewPr>
  <p:slideViewPr>
    <p:cSldViewPr>
      <p:cViewPr>
        <p:scale>
          <a:sx n="240" d="100"/>
          <a:sy n="240" d="100"/>
        </p:scale>
        <p:origin x="-786" y="-72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035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1829626"/>
            <a:ext cx="5765800" cy="1415224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5765800" cy="182962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1254936"/>
            <a:ext cx="5765800" cy="10816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757131"/>
            <a:ext cx="5765800" cy="2415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9310" y="2390603"/>
            <a:ext cx="3554448" cy="417373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2"/>
                </a:solidFill>
              </a:defRPr>
            </a:lvl1pPr>
            <a:lvl2pPr marL="257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22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96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7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4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1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92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5531" y="1482037"/>
            <a:ext cx="4524457" cy="848434"/>
          </a:xfrm>
          <a:effectLst/>
        </p:spPr>
        <p:txBody>
          <a:bodyPr>
            <a:noAutofit/>
          </a:bodyPr>
          <a:lstStyle>
            <a:lvl1pPr marL="360365" indent="-257404" algn="l">
              <a:defRPr sz="3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720725" y="346118"/>
            <a:ext cx="4036060" cy="16440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1829626"/>
            <a:ext cx="5765800" cy="1415224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5765800" cy="182962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254936"/>
            <a:ext cx="5765800" cy="10816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757131"/>
            <a:ext cx="5765800" cy="2415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2043" y="1027984"/>
            <a:ext cx="3762314" cy="1146602"/>
          </a:xfrm>
          <a:effectLst/>
        </p:spPr>
        <p:txBody>
          <a:bodyPr anchor="b"/>
          <a:lstStyle>
            <a:lvl1pPr algn="r">
              <a:defRPr sz="2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5260" y="2180035"/>
            <a:ext cx="3764728" cy="395296"/>
          </a:xfrm>
        </p:spPr>
        <p:txBody>
          <a:bodyPr anchor="t"/>
          <a:lstStyle>
            <a:lvl1pPr marL="0" indent="0" algn="r">
              <a:buNone/>
              <a:defRPr sz="1100">
                <a:solidFill>
                  <a:schemeClr val="tx2"/>
                </a:solidFill>
              </a:defRPr>
            </a:lvl1pPr>
            <a:lvl2pPr marL="257404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807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2211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9614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7018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4422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18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9229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20724" y="346117"/>
            <a:ext cx="2110283" cy="16440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2929026" y="346118"/>
            <a:ext cx="2110283" cy="16440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725" y="346117"/>
            <a:ext cx="2110283" cy="30270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1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257404" indent="0">
              <a:buNone/>
              <a:defRPr sz="1100" b="1"/>
            </a:lvl2pPr>
            <a:lvl3pPr marL="514807" indent="0">
              <a:buNone/>
              <a:defRPr sz="1000" b="1"/>
            </a:lvl3pPr>
            <a:lvl4pPr marL="772211" indent="0">
              <a:buNone/>
              <a:defRPr sz="900" b="1"/>
            </a:lvl4pPr>
            <a:lvl5pPr marL="1029614" indent="0">
              <a:buNone/>
              <a:defRPr sz="900" b="1"/>
            </a:lvl5pPr>
            <a:lvl6pPr marL="1287018" indent="0">
              <a:buNone/>
              <a:defRPr sz="900" b="1"/>
            </a:lvl6pPr>
            <a:lvl7pPr marL="1544422" indent="0">
              <a:buNone/>
              <a:defRPr sz="900" b="1"/>
            </a:lvl7pPr>
            <a:lvl8pPr marL="1801825" indent="0">
              <a:buNone/>
              <a:defRPr sz="900" b="1"/>
            </a:lvl8pPr>
            <a:lvl9pPr marL="2059229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204" y="662562"/>
            <a:ext cx="2110283" cy="1297940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10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30382" y="346117"/>
            <a:ext cx="2110283" cy="30270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1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257404" indent="0">
              <a:buNone/>
              <a:defRPr sz="1100" b="1"/>
            </a:lvl2pPr>
            <a:lvl3pPr marL="514807" indent="0">
              <a:buNone/>
              <a:defRPr sz="1000" b="1"/>
            </a:lvl3pPr>
            <a:lvl4pPr marL="772211" indent="0">
              <a:buNone/>
              <a:defRPr sz="900" b="1"/>
            </a:lvl4pPr>
            <a:lvl5pPr marL="1029614" indent="0">
              <a:buNone/>
              <a:defRPr sz="900" b="1"/>
            </a:lvl5pPr>
            <a:lvl6pPr marL="1287018" indent="0">
              <a:buNone/>
              <a:defRPr sz="900" b="1"/>
            </a:lvl6pPr>
            <a:lvl7pPr marL="1544422" indent="0">
              <a:buNone/>
              <a:defRPr sz="900" b="1"/>
            </a:lvl7pPr>
            <a:lvl8pPr marL="1801825" indent="0">
              <a:buNone/>
              <a:defRPr sz="900" b="1"/>
            </a:lvl8pPr>
            <a:lvl9pPr marL="2059229" indent="0">
              <a:buNone/>
              <a:defRPr sz="900" b="1"/>
            </a:lvl9pPr>
          </a:lstStyle>
          <a:p>
            <a:pPr marL="0" lvl="0" indent="0" algn="ctr" defTabSz="514807" rtl="0" eaLnBrk="1" latinLnBrk="0" hangingPunct="1">
              <a:spcBef>
                <a:spcPct val="20000"/>
              </a:spcBef>
              <a:spcAft>
                <a:spcPts val="169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28946" y="661949"/>
            <a:ext cx="2110283" cy="1297940"/>
          </a:xfrm>
        </p:spPr>
        <p:txBody>
          <a:bodyPr>
            <a:normAutofit/>
          </a:bodyPr>
          <a:lstStyle>
            <a:lvl1pPr>
              <a:defRPr sz="1000"/>
            </a:lvl1pPr>
            <a:lvl2pPr>
              <a:defRPr sz="10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7C839-A146-4D8C-B4F0-2431B9004353}" type="datetime1">
              <a:rPr lang="en-US" smtClean="0"/>
              <a:t>1/3/2021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096" y="1045563"/>
            <a:ext cx="2292754" cy="595454"/>
          </a:xfrm>
          <a:effectLst/>
        </p:spPr>
        <p:txBody>
          <a:bodyPr anchor="b">
            <a:noAutofit/>
          </a:bodyPr>
          <a:lstStyle>
            <a:lvl1pPr marL="128702" indent="-128702" algn="l">
              <a:defRPr sz="16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6467" y="346118"/>
            <a:ext cx="2532995" cy="2315932"/>
          </a:xfrm>
        </p:spPr>
        <p:txBody>
          <a:bodyPr anchor="ctr"/>
          <a:lstStyle>
            <a:lvl1pPr>
              <a:defRPr sz="12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8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8330" y="1654979"/>
            <a:ext cx="2136738" cy="1012309"/>
          </a:xfrm>
        </p:spPr>
        <p:txBody>
          <a:bodyPr/>
          <a:lstStyle>
            <a:lvl1pPr marL="0" indent="0">
              <a:buNone/>
              <a:defRPr sz="800"/>
            </a:lvl1pPr>
            <a:lvl2pPr marL="257404" indent="0">
              <a:buNone/>
              <a:defRPr sz="700"/>
            </a:lvl2pPr>
            <a:lvl3pPr marL="514807" indent="0">
              <a:buNone/>
              <a:defRPr sz="600"/>
            </a:lvl3pPr>
            <a:lvl4pPr marL="772211" indent="0">
              <a:buNone/>
              <a:defRPr sz="500"/>
            </a:lvl4pPr>
            <a:lvl5pPr marL="1029614" indent="0">
              <a:buNone/>
              <a:defRPr sz="500"/>
            </a:lvl5pPr>
            <a:lvl6pPr marL="1287018" indent="0">
              <a:buNone/>
              <a:defRPr sz="500"/>
            </a:lvl6pPr>
            <a:lvl7pPr marL="1544422" indent="0">
              <a:buNone/>
              <a:defRPr sz="500"/>
            </a:lvl7pPr>
            <a:lvl8pPr marL="1801825" indent="0">
              <a:buNone/>
              <a:defRPr sz="500"/>
            </a:lvl8pPr>
            <a:lvl9pPr marL="2059229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829626"/>
            <a:ext cx="5765800" cy="1415224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5765800" cy="182962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1254936"/>
            <a:ext cx="5765800" cy="10816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757131"/>
            <a:ext cx="5765800" cy="2415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21846" y="540808"/>
            <a:ext cx="2594610" cy="147991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1100"/>
            </a:lvl1pPr>
            <a:lvl2pPr marL="257404" indent="0">
              <a:buNone/>
              <a:defRPr sz="1600"/>
            </a:lvl2pPr>
            <a:lvl3pPr marL="514807" indent="0">
              <a:buNone/>
              <a:defRPr sz="1400"/>
            </a:lvl3pPr>
            <a:lvl4pPr marL="772211" indent="0">
              <a:buNone/>
              <a:defRPr sz="1100"/>
            </a:lvl4pPr>
            <a:lvl5pPr marL="1029614" indent="0">
              <a:buNone/>
              <a:defRPr sz="1100"/>
            </a:lvl5pPr>
            <a:lvl6pPr marL="1287018" indent="0">
              <a:buNone/>
              <a:defRPr sz="1100"/>
            </a:lvl6pPr>
            <a:lvl7pPr marL="1544422" indent="0">
              <a:buNone/>
              <a:defRPr sz="1100"/>
            </a:lvl7pPr>
            <a:lvl8pPr marL="1801825" indent="0">
              <a:buNone/>
              <a:defRPr sz="1100"/>
            </a:lvl8pPr>
            <a:lvl9pPr marL="2059229" indent="0">
              <a:buNone/>
              <a:defRPr sz="11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3557" y="478110"/>
            <a:ext cx="2329344" cy="1023429"/>
          </a:xfrm>
        </p:spPr>
        <p:txBody>
          <a:bodyPr anchor="b"/>
          <a:lstStyle>
            <a:lvl1pPr marL="102961" indent="-102961">
              <a:buFont typeface="Georgia" pitchFamily="18" charset="0"/>
              <a:buChar char="*"/>
              <a:defRPr sz="900"/>
            </a:lvl1pPr>
            <a:lvl2pPr marL="257404" indent="0">
              <a:buNone/>
              <a:defRPr sz="700"/>
            </a:lvl2pPr>
            <a:lvl3pPr marL="514807" indent="0">
              <a:buNone/>
              <a:defRPr sz="600"/>
            </a:lvl3pPr>
            <a:lvl4pPr marL="772211" indent="0">
              <a:buNone/>
              <a:defRPr sz="500"/>
            </a:lvl4pPr>
            <a:lvl5pPr marL="1029614" indent="0">
              <a:buNone/>
              <a:defRPr sz="500"/>
            </a:lvl5pPr>
            <a:lvl6pPr marL="1287018" indent="0">
              <a:buNone/>
              <a:defRPr sz="500"/>
            </a:lvl6pPr>
            <a:lvl7pPr marL="1544422" indent="0">
              <a:buNone/>
              <a:defRPr sz="500"/>
            </a:lvl7pPr>
            <a:lvl8pPr marL="1801825" indent="0">
              <a:buNone/>
              <a:defRPr sz="500"/>
            </a:lvl8pPr>
            <a:lvl9pPr marL="2059229" indent="0">
              <a:buNone/>
              <a:defRPr sz="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583" y="2112333"/>
            <a:ext cx="4025175" cy="540808"/>
          </a:xfrm>
        </p:spPr>
        <p:txBody>
          <a:bodyPr anchor="b">
            <a:noAutofit/>
          </a:bodyPr>
          <a:lstStyle>
            <a:lvl1pPr algn="l">
              <a:defRPr sz="2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1208" y="346117"/>
            <a:ext cx="4036060" cy="164405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509" y="178149"/>
            <a:ext cx="1297305" cy="2478510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038" y="346117"/>
            <a:ext cx="3045134" cy="231593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2F412-C06F-46C8-8553-F868327A0AEF}" type="datetime1">
              <a:rPr lang="en-US" smtClean="0"/>
              <a:t>1/3/2021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415611"/>
            <a:ext cx="5765800" cy="829239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5765800" cy="241561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1782966"/>
            <a:ext cx="5765800" cy="1081617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757131"/>
            <a:ext cx="5765800" cy="2415611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481" tIns="25740" rIns="51481" bIns="25740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769" y="2068683"/>
            <a:ext cx="4106500" cy="540808"/>
          </a:xfrm>
          <a:prstGeom prst="rect">
            <a:avLst/>
          </a:prstGeom>
          <a:effectLst/>
        </p:spPr>
        <p:txBody>
          <a:bodyPr vert="horz" lIns="51481" tIns="25740" rIns="51481" bIns="2574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725" y="346468"/>
            <a:ext cx="4036060" cy="1644057"/>
          </a:xfrm>
          <a:prstGeom prst="rect">
            <a:avLst/>
          </a:prstGeom>
        </p:spPr>
        <p:txBody>
          <a:bodyPr vert="horz" lIns="51481" tIns="25740" rIns="51481" bIns="2574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1915" y="2920365"/>
            <a:ext cx="1585595" cy="172758"/>
          </a:xfrm>
          <a:prstGeom prst="rect">
            <a:avLst/>
          </a:prstGeom>
        </p:spPr>
        <p:txBody>
          <a:bodyPr vert="horz" lIns="51481" tIns="25740" rIns="51481" bIns="25740" rtlCol="0" anchor="ctr"/>
          <a:lstStyle>
            <a:lvl1pPr algn="r">
              <a:defRPr sz="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87BED9E-0221-48A3-8572-977A97918742}" type="datetime1">
              <a:rPr lang="en-US" smtClean="0"/>
              <a:t>1/3/2021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8290" y="2920365"/>
            <a:ext cx="2114127" cy="172758"/>
          </a:xfrm>
          <a:prstGeom prst="rect">
            <a:avLst/>
          </a:prstGeom>
        </p:spPr>
        <p:txBody>
          <a:bodyPr vert="horz" lIns="51481" tIns="25740" rIns="51481" bIns="25740" rtlCol="0" anchor="ctr"/>
          <a:lstStyle>
            <a:lvl1pPr algn="l">
              <a:defRPr sz="6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402417" y="2920365"/>
            <a:ext cx="1153160" cy="172758"/>
          </a:xfrm>
          <a:prstGeom prst="rect">
            <a:avLst/>
          </a:prstGeom>
        </p:spPr>
        <p:txBody>
          <a:bodyPr vert="horz" lIns="51481" tIns="25740" rIns="51481" bIns="25740" rtlCol="0" anchor="ctr"/>
          <a:lstStyle>
            <a:lvl1pPr algn="ctr">
              <a:defRPr sz="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marL="180183" indent="-180183" algn="r" defTabSz="514807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2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28702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08884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63326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617769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82507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936949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106835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287018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456904" indent="-102961" algn="l" defTabSz="514807" rtl="0" eaLnBrk="1" latinLnBrk="0" hangingPunct="1">
        <a:spcBef>
          <a:spcPct val="20000"/>
        </a:spcBef>
        <a:spcAft>
          <a:spcPts val="169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404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807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2211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9614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7018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4422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1825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9229" algn="l" defTabSz="514807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3100" y="327025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обслуживание 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система казначейских платежей</a:t>
            </a:r>
          </a:p>
          <a:p>
            <a:pPr algn="ctr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 01.01.2021 года </a:t>
            </a:r>
          </a:p>
          <a:p>
            <a:pPr algn="ctr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(для юридических лиц, не являющихся участниками бюджетного процесса)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430" y="250825"/>
            <a:ext cx="5181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/>
              <a:t>Внимание! </a:t>
            </a:r>
          </a:p>
          <a:p>
            <a:pPr algn="ctr"/>
            <a:endParaRPr lang="ru-RU" b="1" u="sng" dirty="0" smtClean="0"/>
          </a:p>
          <a:p>
            <a:pPr indent="450000"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вступившими с 01.01.2021 года положениями Федерального закона от 27.12.2019 № 479-ФЗ «О внесении изменений в Бюджетный кодекс Российской Федерации в части казначейского обслуживания и системы казначейских платежей» необходимо уведомить своих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контрагентов об изменении с вашей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 реквизитов счетов и учитывать это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новых договоров на 2021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год.</a:t>
            </a:r>
          </a:p>
          <a:p>
            <a:pPr indent="450000"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682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7900" y="284976"/>
            <a:ext cx="3677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u="sng" dirty="0" smtClean="0"/>
              <a:t>Реквизиты счетов с 01.01.2021 года:</a:t>
            </a:r>
            <a:endParaRPr lang="ru-RU" sz="1600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292100" y="659366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действующего банковского счета</a:t>
            </a:r>
          </a:p>
          <a:p>
            <a:pPr algn="ctr"/>
            <a:r>
              <a:rPr lang="ru-RU" sz="9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01.01.2021</a:t>
            </a:r>
            <a:endParaRPr lang="ru-RU" sz="9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8121" y="1175802"/>
            <a:ext cx="131015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40501810203491000001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14254" y="654308"/>
            <a:ext cx="2439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 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действующего казначейского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счета </a:t>
            </a:r>
            <a:endParaRPr lang="ru-RU" sz="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9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01.01.2021</a:t>
            </a:r>
            <a:endParaRPr lang="ru-RU" sz="9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18894" y="1170805"/>
            <a:ext cx="12529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03215643000000012500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496" y="1386249"/>
            <a:ext cx="129878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40601810012032000001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13703" y="1386249"/>
            <a:ext cx="121058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03225643120000002500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121" y="1601693"/>
            <a:ext cx="12603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40701810012032000011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34797" y="1614589"/>
            <a:ext cx="122118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03235643126250002500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5900" y="2031613"/>
            <a:ext cx="4038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Номер единого казначейского счета (ЕКС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- 40102810445370000017                                                                              </a:t>
            </a:r>
            <a:endParaRPr lang="ru-RU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5900" y="2308225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банка: ОТДЕЛЕНИЕ АСТРАХАНЬ БАНКА РОССИИ//УФК по Астраханской области г. Астрахань </a:t>
            </a:r>
            <a:endParaRPr lang="ru-RU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5900" y="2673278"/>
            <a:ext cx="14759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БИК ТОФК: 011203901</a:t>
            </a:r>
          </a:p>
        </p:txBody>
      </p:sp>
    </p:spTree>
    <p:extLst>
      <p:ext uri="{BB962C8B-B14F-4D97-AF65-F5344CB8AC3E}">
        <p14:creationId xmlns:p14="http://schemas.microsoft.com/office/powerpoint/2010/main" val="3323076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9701" y="403225"/>
            <a:ext cx="533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000" algn="just">
              <a:lnSpc>
                <a:spcPct val="150000"/>
              </a:lnSpc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Образцы заполнения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реквизитов получателя средств при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составлении распоряжений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переводе денежных средств в уплату платежей на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казначейские счета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открытые для проведения операций юридических лиц, не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являющихся участниками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размещены на официальном сайте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УФК по Астраханской области «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www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astrahan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roskazna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в разделе «Документы»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подразделах «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казначейских платежей» и «Казначейское сопровождение».</a:t>
            </a:r>
          </a:p>
        </p:txBody>
      </p:sp>
    </p:spTree>
    <p:extLst>
      <p:ext uri="{BB962C8B-B14F-4D97-AF65-F5344CB8AC3E}">
        <p14:creationId xmlns:p14="http://schemas.microsoft.com/office/powerpoint/2010/main" val="110237656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2000</TotalTime>
  <Words>195</Words>
  <Application>Microsoft Office PowerPoint</Application>
  <PresentationFormat>Произвольный</PresentationFormat>
  <Paragraphs>24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Соловьева Ольга Геннадьевна</cp:lastModifiedBy>
  <cp:revision>195</cp:revision>
  <dcterms:created xsi:type="dcterms:W3CDTF">2019-07-31T16:47:50Z</dcterms:created>
  <dcterms:modified xsi:type="dcterms:W3CDTF">2021-01-03T12:32:06Z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