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1" r:id="rId3"/>
    <p:sldId id="270" r:id="rId4"/>
    <p:sldId id="257" r:id="rId5"/>
    <p:sldId id="258" r:id="rId6"/>
    <p:sldId id="260" r:id="rId7"/>
    <p:sldId id="263" r:id="rId8"/>
    <p:sldId id="265" r:id="rId9"/>
    <p:sldId id="266" r:id="rId10"/>
    <p:sldId id="272" r:id="rId11"/>
    <p:sldId id="267" r:id="rId12"/>
    <p:sldId id="268" r:id="rId13"/>
    <p:sldId id="269" r:id="rId14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Галкина Елена Михайловна" initials="ГЕМ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E7D"/>
    <a:srgbClr val="2C80AA"/>
    <a:srgbClr val="4FA6D1"/>
    <a:srgbClr val="D4E9F4"/>
    <a:srgbClr val="FECECE"/>
    <a:srgbClr val="FEB0B0"/>
    <a:srgbClr val="D785B0"/>
    <a:srgbClr val="C8D6EE"/>
    <a:srgbClr val="B9CBE9"/>
    <a:srgbClr val="B3D8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7829" autoAdjust="0"/>
  </p:normalViewPr>
  <p:slideViewPr>
    <p:cSldViewPr snapToGrid="0">
      <p:cViewPr>
        <p:scale>
          <a:sx n="100" d="100"/>
          <a:sy n="100" d="100"/>
        </p:scale>
        <p:origin x="-984" y="-3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E0C21-5CD3-4505-B380-D8567B4C9F8A}" type="datetimeFigureOut">
              <a:rPr lang="ru-RU" smtClean="0"/>
              <a:t>03.11.2016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D743D1-3385-4064-B25C-23CD248E19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635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87215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6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8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10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11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12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A83AD0-5FB0-4EAF-8C9C-0B2769B5AC30}" type="slidenum">
              <a:rPr lang="ru-RU" altLang="ru-RU" smtClean="0">
                <a:latin typeface="Arial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52863" y="9428164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DE00BA5-BB66-415C-B21A-35E0A2F32099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49156" name="Rectangle 7"/>
          <p:cNvSpPr txBox="1">
            <a:spLocks noGrp="1" noChangeArrowheads="1"/>
          </p:cNvSpPr>
          <p:nvPr/>
        </p:nvSpPr>
        <p:spPr bwMode="auto">
          <a:xfrm>
            <a:off x="3852863" y="9428164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 anchor="b"/>
          <a:lstStyle>
            <a:lvl1pPr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1CCD4F8-93D1-40ED-AF9D-862E06349A2A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13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491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11" tIns="46257" rIns="92511" bIns="46257"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408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596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553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876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36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530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56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8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956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075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961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13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/>
              <a:pPr>
                <a:defRPr/>
              </a:pPr>
              <a:t>03.11.2016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10" Type="http://schemas.openxmlformats.org/officeDocument/2006/relationships/image" Target="../media/image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17188" y="2193069"/>
            <a:ext cx="870838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Подсистема управления расходами.</a:t>
            </a:r>
          </a:p>
        </p:txBody>
      </p:sp>
    </p:spTree>
    <p:extLst>
      <p:ext uri="{BB962C8B-B14F-4D97-AF65-F5344CB8AC3E}">
        <p14:creationId xmlns:p14="http://schemas.microsoft.com/office/powerpoint/2010/main" val="10267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CC01-7066-4CD9-9DA1-83E6E175B465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2" t="20000" r="18541" b="8148"/>
          <a:stretch/>
        </p:blipFill>
        <p:spPr bwMode="auto">
          <a:xfrm>
            <a:off x="1704974" y="1307411"/>
            <a:ext cx="8569325" cy="549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96520" y="107082"/>
            <a:ext cx="81954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Бизнес-процесс исполнения федерального бюджета по расходам в части учета бюджетных и денежных обязательств с учетом установленных контролей и реализации прикладного программного продукта</a:t>
            </a:r>
          </a:p>
        </p:txBody>
      </p:sp>
    </p:spTree>
    <p:extLst>
      <p:ext uri="{BB962C8B-B14F-4D97-AF65-F5344CB8AC3E}">
        <p14:creationId xmlns:p14="http://schemas.microsoft.com/office/powerpoint/2010/main" val="585723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CC01-7066-4CD9-9DA1-83E6E175B465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8" t="29428" r="19280" b="15022"/>
          <a:stretch/>
        </p:blipFill>
        <p:spPr bwMode="auto">
          <a:xfrm>
            <a:off x="1919377" y="1190625"/>
            <a:ext cx="8799423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96520" y="107082"/>
            <a:ext cx="8195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График подключения получателей средств федерального бюджета к компоненту подсистемы управления расходами, обеспечивающему учет бюджетных обязательств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355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CC01-7066-4CD9-9DA1-83E6E175B465}" type="slidenum">
              <a:rPr lang="ru-RU" altLang="ru-RU" smtClean="0"/>
              <a:pPr/>
              <a:t>4</a:t>
            </a:fld>
            <a:endParaRPr lang="ru-RU" alt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17188" y="2193069"/>
            <a:ext cx="870838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бюджетных обязательств по государственным контрактам, сведения о которых подлежат включению в реестр контрактов.</a:t>
            </a:r>
          </a:p>
        </p:txBody>
      </p:sp>
    </p:spTree>
    <p:extLst>
      <p:ext uri="{BB962C8B-B14F-4D97-AF65-F5344CB8AC3E}">
        <p14:creationId xmlns:p14="http://schemas.microsoft.com/office/powerpoint/2010/main" val="1361119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Скругленный прямоугольник 228"/>
          <p:cNvSpPr/>
          <p:nvPr/>
        </p:nvSpPr>
        <p:spPr>
          <a:xfrm>
            <a:off x="9768269" y="1036218"/>
            <a:ext cx="2068671" cy="4794120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0" name="Прямоугольник 229"/>
          <p:cNvSpPr/>
          <p:nvPr/>
        </p:nvSpPr>
        <p:spPr>
          <a:xfrm>
            <a:off x="10707318" y="4549289"/>
            <a:ext cx="1259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Отражение БО на л/с</a:t>
            </a:r>
          </a:p>
        </p:txBody>
      </p:sp>
      <p:grpSp>
        <p:nvGrpSpPr>
          <p:cNvPr id="231" name="Группа 230"/>
          <p:cNvGrpSpPr/>
          <p:nvPr/>
        </p:nvGrpSpPr>
        <p:grpSpPr>
          <a:xfrm>
            <a:off x="10035987" y="4368256"/>
            <a:ext cx="719999" cy="720000"/>
            <a:chOff x="7150855" y="5154114"/>
            <a:chExt cx="719999" cy="720000"/>
          </a:xfrm>
        </p:grpSpPr>
        <p:pic>
          <p:nvPicPr>
            <p:cNvPr id="232" name="Picture 36" descr="computer ic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0855" y="5154114"/>
              <a:ext cx="71999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3" name="Picture 38" descr="arrow, down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2079" y="5328365"/>
              <a:ext cx="25199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4" name="TextBox 233"/>
          <p:cNvSpPr txBox="1"/>
          <p:nvPr/>
        </p:nvSpPr>
        <p:spPr>
          <a:xfrm>
            <a:off x="9785047" y="1061127"/>
            <a:ext cx="2181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АСФК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(контур, в котором ведется л/с)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235" name="Группа 234"/>
          <p:cNvGrpSpPr/>
          <p:nvPr/>
        </p:nvGrpSpPr>
        <p:grpSpPr>
          <a:xfrm>
            <a:off x="9967388" y="2249944"/>
            <a:ext cx="1949760" cy="741236"/>
            <a:chOff x="10069722" y="3369876"/>
            <a:chExt cx="1949760" cy="741236"/>
          </a:xfrm>
        </p:grpSpPr>
        <p:sp>
          <p:nvSpPr>
            <p:cNvPr id="236" name="Овал 235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7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78233" y="3369876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8" name="Прямоугольник 237"/>
            <p:cNvSpPr/>
            <p:nvPr/>
          </p:nvSpPr>
          <p:spPr>
            <a:xfrm>
              <a:off x="10736516" y="3495747"/>
              <a:ext cx="128296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непревышение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239" name="Соединительная линия уступом 238"/>
          <p:cNvCxnSpPr>
            <a:stCxn id="240" idx="2"/>
            <a:endCxn id="232" idx="0"/>
          </p:cNvCxnSpPr>
          <p:nvPr/>
        </p:nvCxnSpPr>
        <p:spPr>
          <a:xfrm rot="5400000">
            <a:off x="10236013" y="4205624"/>
            <a:ext cx="322607" cy="265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240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644" y="3505649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1" name="Соединительная линия уступом 240"/>
          <p:cNvCxnSpPr>
            <a:stCxn id="237" idx="2"/>
            <a:endCxn id="240" idx="0"/>
          </p:cNvCxnSpPr>
          <p:nvPr/>
        </p:nvCxnSpPr>
        <p:spPr>
          <a:xfrm rot="16200000" flipH="1">
            <a:off x="10139130" y="3246134"/>
            <a:ext cx="517419" cy="160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42" name="Группа 241"/>
          <p:cNvGrpSpPr/>
          <p:nvPr/>
        </p:nvGrpSpPr>
        <p:grpSpPr>
          <a:xfrm>
            <a:off x="10500821" y="4334049"/>
            <a:ext cx="321491" cy="230832"/>
            <a:chOff x="680881" y="3054388"/>
            <a:chExt cx="321491" cy="230832"/>
          </a:xfrm>
        </p:grpSpPr>
        <p:sp>
          <p:nvSpPr>
            <p:cNvPr id="243" name="Овал 24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45" name="Группа 244"/>
          <p:cNvGrpSpPr/>
          <p:nvPr/>
        </p:nvGrpSpPr>
        <p:grpSpPr>
          <a:xfrm>
            <a:off x="10405965" y="2197908"/>
            <a:ext cx="321491" cy="230832"/>
            <a:chOff x="680881" y="3054388"/>
            <a:chExt cx="321491" cy="230832"/>
          </a:xfrm>
        </p:grpSpPr>
        <p:sp>
          <p:nvSpPr>
            <p:cNvPr id="246" name="Овал 24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7" name="TextBox 24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54" name="Скругленный прямоугольник 153"/>
          <p:cNvSpPr/>
          <p:nvPr/>
        </p:nvSpPr>
        <p:spPr>
          <a:xfrm>
            <a:off x="4382404" y="1036218"/>
            <a:ext cx="4902912" cy="4758961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grpSp>
        <p:nvGrpSpPr>
          <p:cNvPr id="137" name="Группа 136"/>
          <p:cNvGrpSpPr/>
          <p:nvPr/>
        </p:nvGrpSpPr>
        <p:grpSpPr>
          <a:xfrm>
            <a:off x="6419876" y="4228149"/>
            <a:ext cx="1543673" cy="1472678"/>
            <a:chOff x="8501923" y="1763189"/>
            <a:chExt cx="1543673" cy="1472678"/>
          </a:xfrm>
        </p:grpSpPr>
        <p:grpSp>
          <p:nvGrpSpPr>
            <p:cNvPr id="139" name="Группа 138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40" name="Picture 16" descr="fold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1" name="Плюс 140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8" name="Прямоугольник 137"/>
            <p:cNvSpPr/>
            <p:nvPr/>
          </p:nvSpPr>
          <p:spPr>
            <a:xfrm>
              <a:off x="8501923" y="2635703"/>
              <a:ext cx="1543673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БО и ДО</a:t>
              </a:r>
            </a:p>
          </p:txBody>
        </p:sp>
      </p:grpSp>
      <p:sp>
        <p:nvSpPr>
          <p:cNvPr id="65" name="Скругленный прямоугольник 64"/>
          <p:cNvSpPr/>
          <p:nvPr/>
        </p:nvSpPr>
        <p:spPr>
          <a:xfrm>
            <a:off x="160438" y="1036217"/>
            <a:ext cx="4124600" cy="4532958"/>
          </a:xfrm>
          <a:prstGeom prst="roundRect">
            <a:avLst>
              <a:gd name="adj" fmla="val 6554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08953" y="1080698"/>
            <a:ext cx="4259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ЗАКУПКАМИ: ЛК ПБС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95" name="Группа 94"/>
          <p:cNvGrpSpPr/>
          <p:nvPr/>
        </p:nvGrpSpPr>
        <p:grpSpPr>
          <a:xfrm>
            <a:off x="586590" y="1512864"/>
            <a:ext cx="1390923" cy="1068661"/>
            <a:chOff x="3761703" y="1533912"/>
            <a:chExt cx="1390923" cy="1068661"/>
          </a:xfrm>
        </p:grpSpPr>
        <p:sp>
          <p:nvSpPr>
            <p:cNvPr id="96" name="Прямоугольник 95"/>
            <p:cNvSpPr/>
            <p:nvPr/>
          </p:nvSpPr>
          <p:spPr>
            <a:xfrm>
              <a:off x="3761703" y="2202463"/>
              <a:ext cx="13909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План-график закупок</a:t>
              </a:r>
            </a:p>
          </p:txBody>
        </p:sp>
        <p:pic>
          <p:nvPicPr>
            <p:cNvPr id="97" name="Picture 6" descr="document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0338" y="1533912"/>
              <a:ext cx="700584" cy="700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1" name="Группа 130"/>
          <p:cNvGrpSpPr/>
          <p:nvPr/>
        </p:nvGrpSpPr>
        <p:grpSpPr>
          <a:xfrm>
            <a:off x="1815439" y="5622064"/>
            <a:ext cx="2469600" cy="981179"/>
            <a:chOff x="9900727" y="1396667"/>
            <a:chExt cx="2050799" cy="869923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9900727" y="1441485"/>
              <a:ext cx="2050799" cy="825105"/>
            </a:xfrm>
            <a:prstGeom prst="roundRect">
              <a:avLst>
                <a:gd name="adj" fmla="val 984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9911836" y="1396667"/>
              <a:ext cx="14122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</a:rPr>
                <a:t>ЕИС</a:t>
              </a:r>
              <a:endPara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134" name="Picture 2" descr="browser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633" y="5851070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Прямоугольник 134"/>
          <p:cNvSpPr/>
          <p:nvPr/>
        </p:nvSpPr>
        <p:spPr>
          <a:xfrm>
            <a:off x="3035661" y="5923581"/>
            <a:ext cx="12838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200" b="1" dirty="0" smtClean="0">
                <a:solidFill>
                  <a:schemeClr val="accent6"/>
                </a:solidFill>
                <a:latin typeface="Arial" pitchFamily="34" charset="0"/>
              </a:rPr>
              <a:t>Размещение извещения на ЕИС</a:t>
            </a:r>
            <a:endParaRPr lang="ru-RU" altLang="ru-RU" sz="1200" b="1" dirty="0">
              <a:solidFill>
                <a:schemeClr val="accent6"/>
              </a:solidFill>
              <a:latin typeface="Arial" pitchFamily="34" charset="0"/>
            </a:endParaRPr>
          </a:p>
        </p:txBody>
      </p:sp>
      <p:cxnSp>
        <p:nvCxnSpPr>
          <p:cNvPr id="156" name="Соединительная линия уступом 155"/>
          <p:cNvCxnSpPr>
            <a:stCxn id="140" idx="1"/>
            <a:endCxn id="147" idx="3"/>
          </p:cNvCxnSpPr>
          <p:nvPr/>
        </p:nvCxnSpPr>
        <p:spPr>
          <a:xfrm rot="10800000" flipV="1">
            <a:off x="5803620" y="4683919"/>
            <a:ext cx="935479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2" name="Соединительная линия уступом 121"/>
          <p:cNvCxnSpPr/>
          <p:nvPr/>
        </p:nvCxnSpPr>
        <p:spPr>
          <a:xfrm rot="10800000">
            <a:off x="7639102" y="4848232"/>
            <a:ext cx="2328287" cy="1701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27" name="Группа 126"/>
          <p:cNvGrpSpPr/>
          <p:nvPr/>
        </p:nvGrpSpPr>
        <p:grpSpPr>
          <a:xfrm>
            <a:off x="8111494" y="4722109"/>
            <a:ext cx="1093051" cy="338554"/>
            <a:chOff x="9010234" y="4103417"/>
            <a:chExt cx="1093051" cy="486580"/>
          </a:xfrm>
        </p:grpSpPr>
        <p:sp>
          <p:nvSpPr>
            <p:cNvPr id="128" name="Шестиугольник 127"/>
            <p:cNvSpPr/>
            <p:nvPr/>
          </p:nvSpPr>
          <p:spPr>
            <a:xfrm>
              <a:off x="9089888" y="4148097"/>
              <a:ext cx="936266" cy="419380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9010234" y="4103417"/>
              <a:ext cx="1093051" cy="486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75" name="Прямоугольник 74"/>
          <p:cNvSpPr/>
          <p:nvPr/>
        </p:nvSpPr>
        <p:spPr>
          <a:xfrm>
            <a:off x="3996520" y="107082"/>
            <a:ext cx="8195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учет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принимаемых бюджетных обязательств по закупкам, не содержащим сведения, составляющие государственную тайну.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94" name="Соединительная линия уступом 93"/>
          <p:cNvCxnSpPr/>
          <p:nvPr/>
        </p:nvCxnSpPr>
        <p:spPr>
          <a:xfrm>
            <a:off x="1644453" y="1897296"/>
            <a:ext cx="851804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9" name="Прямая со стрелкой 8"/>
          <p:cNvCxnSpPr>
            <a:stCxn id="201" idx="2"/>
            <a:endCxn id="1026" idx="3"/>
          </p:cNvCxnSpPr>
          <p:nvPr/>
        </p:nvCxnSpPr>
        <p:spPr>
          <a:xfrm flipH="1">
            <a:off x="3290521" y="3199867"/>
            <a:ext cx="1370970" cy="283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68" name="Группа 67"/>
          <p:cNvGrpSpPr/>
          <p:nvPr/>
        </p:nvGrpSpPr>
        <p:grpSpPr>
          <a:xfrm>
            <a:off x="3716503" y="3090013"/>
            <a:ext cx="841128" cy="218349"/>
            <a:chOff x="7643829" y="4013660"/>
            <a:chExt cx="497946" cy="218349"/>
          </a:xfrm>
        </p:grpSpPr>
        <p:sp>
          <p:nvSpPr>
            <p:cNvPr id="69" name="Шестиугольник 68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7643829" y="4013660"/>
              <a:ext cx="497946" cy="218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283447" y="2828015"/>
            <a:ext cx="1414064" cy="1135823"/>
            <a:chOff x="1122243" y="3491751"/>
            <a:chExt cx="1434208" cy="1091317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122243" y="4198636"/>
              <a:ext cx="1434208" cy="3844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anose="020B0604020202020204" pitchFamily="34" charset="0"/>
                </a:rPr>
                <a:t>Блокировка размещения заказа</a:t>
              </a:r>
            </a:p>
          </p:txBody>
        </p:sp>
        <p:pic>
          <p:nvPicPr>
            <p:cNvPr id="1026" name="Picture 2" descr="block, denied, no, no symbol, stop, universal no icon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665" y="3491751"/>
              <a:ext cx="71999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7" name="Соединительная линия уступом 76"/>
          <p:cNvCxnSpPr>
            <a:stCxn id="1026" idx="0"/>
            <a:endCxn id="153" idx="2"/>
          </p:cNvCxnSpPr>
          <p:nvPr/>
        </p:nvCxnSpPr>
        <p:spPr>
          <a:xfrm rot="5400000" flipH="1" flipV="1">
            <a:off x="2823111" y="2710510"/>
            <a:ext cx="229972" cy="503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6" name="Группа 145"/>
          <p:cNvGrpSpPr/>
          <p:nvPr/>
        </p:nvGrpSpPr>
        <p:grpSpPr>
          <a:xfrm>
            <a:off x="4668325" y="4324124"/>
            <a:ext cx="1587505" cy="1058968"/>
            <a:chOff x="6545043" y="5765756"/>
            <a:chExt cx="1587505" cy="1058968"/>
          </a:xfrm>
        </p:grpSpPr>
        <p:pic>
          <p:nvPicPr>
            <p:cNvPr id="147" name="Picture 2" descr="mail icon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8" name="Прямоугольник 147"/>
            <p:cNvSpPr/>
            <p:nvPr/>
          </p:nvSpPr>
          <p:spPr>
            <a:xfrm>
              <a:off x="6545043" y="6424614"/>
              <a:ext cx="158750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Извещение о постановке на </a:t>
              </a: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учет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1427586" y="1488164"/>
            <a:ext cx="321491" cy="230832"/>
            <a:chOff x="680881" y="3054388"/>
            <a:chExt cx="321491" cy="230832"/>
          </a:xfrm>
        </p:grpSpPr>
        <p:sp>
          <p:nvSpPr>
            <p:cNvPr id="99" name="Овал 9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52" name="Соединительная линия уступом 151"/>
          <p:cNvCxnSpPr>
            <a:stCxn id="123" idx="3"/>
            <a:endCxn id="182" idx="1"/>
          </p:cNvCxnSpPr>
          <p:nvPr/>
        </p:nvCxnSpPr>
        <p:spPr>
          <a:xfrm flipV="1">
            <a:off x="3188197" y="1869408"/>
            <a:ext cx="2418999" cy="192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53" name="Прямоугольник 152"/>
          <p:cNvSpPr/>
          <p:nvPr/>
        </p:nvSpPr>
        <p:spPr>
          <a:xfrm>
            <a:off x="1977069" y="2197933"/>
            <a:ext cx="1927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Формирование сведений о принимаемом БО</a:t>
            </a:r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4429854" y="1072385"/>
            <a:ext cx="4385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РАСХОДАМИ: ЛК ФК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61" name="Соединительная линия уступом 160"/>
          <p:cNvCxnSpPr>
            <a:stCxn id="147" idx="1"/>
            <a:endCxn id="185" idx="3"/>
          </p:cNvCxnSpPr>
          <p:nvPr/>
        </p:nvCxnSpPr>
        <p:spPr>
          <a:xfrm rot="10800000" flipV="1">
            <a:off x="3389110" y="4683919"/>
            <a:ext cx="1694920" cy="84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6" name="Группа 165"/>
          <p:cNvGrpSpPr/>
          <p:nvPr/>
        </p:nvGrpSpPr>
        <p:grpSpPr>
          <a:xfrm>
            <a:off x="863057" y="4313443"/>
            <a:ext cx="720000" cy="738286"/>
            <a:chOff x="2869649" y="2081957"/>
            <a:chExt cx="720000" cy="738286"/>
          </a:xfrm>
        </p:grpSpPr>
        <p:sp>
          <p:nvSpPr>
            <p:cNvPr id="168" name="Овал 167"/>
            <p:cNvSpPr/>
            <p:nvPr/>
          </p:nvSpPr>
          <p:spPr>
            <a:xfrm>
              <a:off x="2869649" y="2094523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9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2939065" y="2081957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80" name="Соединительная линия уступом 179"/>
          <p:cNvCxnSpPr>
            <a:stCxn id="208" idx="0"/>
            <a:endCxn id="1026" idx="1"/>
          </p:cNvCxnSpPr>
          <p:nvPr/>
        </p:nvCxnSpPr>
        <p:spPr>
          <a:xfrm rot="5400000" flipH="1" flipV="1">
            <a:off x="1794479" y="2663486"/>
            <a:ext cx="246944" cy="1325367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3" name="Группа 182"/>
          <p:cNvGrpSpPr/>
          <p:nvPr/>
        </p:nvGrpSpPr>
        <p:grpSpPr>
          <a:xfrm>
            <a:off x="2180793" y="4334472"/>
            <a:ext cx="1773782" cy="1205370"/>
            <a:chOff x="3602605" y="1533912"/>
            <a:chExt cx="1773782" cy="1205370"/>
          </a:xfrm>
        </p:grpSpPr>
        <p:sp>
          <p:nvSpPr>
            <p:cNvPr id="184" name="Прямоугольник 183"/>
            <p:cNvSpPr/>
            <p:nvPr/>
          </p:nvSpPr>
          <p:spPr>
            <a:xfrm>
              <a:off x="3602605" y="2185284"/>
              <a:ext cx="177378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Формирование извещения об осуществлении закупки</a:t>
              </a:r>
            </a:p>
          </p:txBody>
        </p:sp>
        <p:pic>
          <p:nvPicPr>
            <p:cNvPr id="185" name="Picture 6" descr="document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0338" y="1533912"/>
              <a:ext cx="700584" cy="700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7" name="Группа 156"/>
          <p:cNvGrpSpPr/>
          <p:nvPr/>
        </p:nvGrpSpPr>
        <p:grpSpPr>
          <a:xfrm>
            <a:off x="3117529" y="4262685"/>
            <a:ext cx="321491" cy="230832"/>
            <a:chOff x="680410" y="3054388"/>
            <a:chExt cx="321491" cy="230832"/>
          </a:xfrm>
        </p:grpSpPr>
        <p:sp>
          <p:nvSpPr>
            <p:cNvPr id="159" name="Овал 15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680410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8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5542324" y="4262685"/>
            <a:ext cx="321491" cy="230832"/>
            <a:chOff x="680881" y="3054388"/>
            <a:chExt cx="321491" cy="230832"/>
          </a:xfrm>
        </p:grpSpPr>
        <p:sp>
          <p:nvSpPr>
            <p:cNvPr id="92" name="Овал 9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67" name="Прямоугольник 166"/>
          <p:cNvSpPr/>
          <p:nvPr/>
        </p:nvSpPr>
        <p:spPr>
          <a:xfrm>
            <a:off x="359198" y="5016538"/>
            <a:ext cx="18303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Контроль </a:t>
            </a: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на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ИКЗ и сумму ПГЗ по 99 </a:t>
            </a: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ст.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44ФЗ</a:t>
            </a:r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cxnSp>
        <p:nvCxnSpPr>
          <p:cNvPr id="143" name="Соединительная линия уступом 142"/>
          <p:cNvCxnSpPr>
            <a:stCxn id="167" idx="2"/>
            <a:endCxn id="211" idx="0"/>
          </p:cNvCxnSpPr>
          <p:nvPr/>
        </p:nvCxnSpPr>
        <p:spPr>
          <a:xfrm rot="5400000">
            <a:off x="1011430" y="5679580"/>
            <a:ext cx="525865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23" name="Picture 6" descr="document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613" y="1521036"/>
            <a:ext cx="700584" cy="70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2" name="Группа 171"/>
          <p:cNvGrpSpPr/>
          <p:nvPr/>
        </p:nvGrpSpPr>
        <p:grpSpPr>
          <a:xfrm>
            <a:off x="2969154" y="1521036"/>
            <a:ext cx="321491" cy="230832"/>
            <a:chOff x="680881" y="3054388"/>
            <a:chExt cx="321491" cy="230832"/>
          </a:xfrm>
        </p:grpSpPr>
        <p:sp>
          <p:nvSpPr>
            <p:cNvPr id="173" name="Овал 17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30" name="Соединительная линия уступом 129"/>
          <p:cNvCxnSpPr>
            <a:stCxn id="185" idx="1"/>
            <a:endCxn id="169" idx="3"/>
          </p:cNvCxnSpPr>
          <p:nvPr/>
        </p:nvCxnSpPr>
        <p:spPr>
          <a:xfrm rot="10800000">
            <a:off x="1574744" y="4684765"/>
            <a:ext cx="1113782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8" name="Группа 187"/>
          <p:cNvGrpSpPr/>
          <p:nvPr/>
        </p:nvGrpSpPr>
        <p:grpSpPr>
          <a:xfrm>
            <a:off x="2696803" y="5820445"/>
            <a:ext cx="321491" cy="230832"/>
            <a:chOff x="655243" y="3054388"/>
            <a:chExt cx="321491" cy="230832"/>
          </a:xfrm>
        </p:grpSpPr>
        <p:sp>
          <p:nvSpPr>
            <p:cNvPr id="193" name="Овал 19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655243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10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3038818" y="2806083"/>
            <a:ext cx="321491" cy="230832"/>
            <a:chOff x="680881" y="3054388"/>
            <a:chExt cx="321491" cy="230832"/>
          </a:xfrm>
        </p:grpSpPr>
        <p:sp>
          <p:nvSpPr>
            <p:cNvPr id="76" name="Овал 7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36" name="Группа 135"/>
          <p:cNvGrpSpPr/>
          <p:nvPr/>
        </p:nvGrpSpPr>
        <p:grpSpPr>
          <a:xfrm>
            <a:off x="7317606" y="4183718"/>
            <a:ext cx="321491" cy="230832"/>
            <a:chOff x="680881" y="3054388"/>
            <a:chExt cx="321491" cy="230832"/>
          </a:xfrm>
        </p:grpSpPr>
        <p:sp>
          <p:nvSpPr>
            <p:cNvPr id="145" name="Овал 14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95" name="Группа 194"/>
          <p:cNvGrpSpPr/>
          <p:nvPr/>
        </p:nvGrpSpPr>
        <p:grpSpPr>
          <a:xfrm>
            <a:off x="1339740" y="4305935"/>
            <a:ext cx="321491" cy="230832"/>
            <a:chOff x="672021" y="3054388"/>
            <a:chExt cx="321491" cy="230832"/>
          </a:xfrm>
        </p:grpSpPr>
        <p:sp>
          <p:nvSpPr>
            <p:cNvPr id="196" name="Овал 19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67202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9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26" name="Соединительная линия уступом 125"/>
          <p:cNvCxnSpPr>
            <a:stCxn id="140" idx="3"/>
            <a:endCxn id="236" idx="2"/>
          </p:cNvCxnSpPr>
          <p:nvPr/>
        </p:nvCxnSpPr>
        <p:spPr>
          <a:xfrm flipV="1">
            <a:off x="7639097" y="2631180"/>
            <a:ext cx="2328291" cy="204696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2" name="Группа 141"/>
          <p:cNvGrpSpPr/>
          <p:nvPr/>
        </p:nvGrpSpPr>
        <p:grpSpPr>
          <a:xfrm>
            <a:off x="8476258" y="4417860"/>
            <a:ext cx="555096" cy="215444"/>
            <a:chOff x="7609382" y="4021973"/>
            <a:chExt cx="555096" cy="215444"/>
          </a:xfrm>
        </p:grpSpPr>
        <p:sp>
          <p:nvSpPr>
            <p:cNvPr id="175" name="Шестиугольник 174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БО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77" name="Группа 176"/>
          <p:cNvGrpSpPr/>
          <p:nvPr/>
        </p:nvGrpSpPr>
        <p:grpSpPr>
          <a:xfrm>
            <a:off x="5571032" y="1496205"/>
            <a:ext cx="1892119" cy="742346"/>
            <a:chOff x="4083336" y="3772438"/>
            <a:chExt cx="1892119" cy="742346"/>
          </a:xfrm>
        </p:grpSpPr>
        <p:grpSp>
          <p:nvGrpSpPr>
            <p:cNvPr id="178" name="Группа 177"/>
            <p:cNvGrpSpPr/>
            <p:nvPr/>
          </p:nvGrpSpPr>
          <p:grpSpPr>
            <a:xfrm>
              <a:off x="4083336" y="3772438"/>
              <a:ext cx="720000" cy="742346"/>
              <a:chOff x="8188517" y="1556902"/>
              <a:chExt cx="720000" cy="742346"/>
            </a:xfrm>
          </p:grpSpPr>
          <p:sp>
            <p:nvSpPr>
              <p:cNvPr id="181" name="Овал 180"/>
              <p:cNvSpPr/>
              <p:nvPr/>
            </p:nvSpPr>
            <p:spPr>
              <a:xfrm>
                <a:off x="8188517" y="155690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82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8224681" y="1560962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9" name="Прямоугольник 178"/>
            <p:cNvSpPr/>
            <p:nvPr/>
          </p:nvSpPr>
          <p:spPr>
            <a:xfrm>
              <a:off x="4803336" y="3873131"/>
              <a:ext cx="117211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соответствие </a:t>
              </a: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221н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86" name="Соединительная линия уступом 185"/>
          <p:cNvCxnSpPr>
            <a:stCxn id="182" idx="2"/>
            <a:endCxn id="199" idx="0"/>
          </p:cNvCxnSpPr>
          <p:nvPr/>
        </p:nvCxnSpPr>
        <p:spPr>
          <a:xfrm rot="16200000" flipH="1">
            <a:off x="5940316" y="2226567"/>
            <a:ext cx="1234287" cy="1258254"/>
          </a:xfrm>
          <a:prstGeom prst="bentConnector3">
            <a:avLst>
              <a:gd name="adj1" fmla="val 16326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87" name="Соединительная линия уступом 186"/>
          <p:cNvCxnSpPr>
            <a:stCxn id="199" idx="2"/>
            <a:endCxn id="140" idx="0"/>
          </p:cNvCxnSpPr>
          <p:nvPr/>
        </p:nvCxnSpPr>
        <p:spPr>
          <a:xfrm rot="16200000" flipH="1">
            <a:off x="7080187" y="4119237"/>
            <a:ext cx="215311" cy="251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98" name="Соединительная линия уступом 197"/>
          <p:cNvCxnSpPr>
            <a:stCxn id="182" idx="2"/>
            <a:endCxn id="201" idx="0"/>
          </p:cNvCxnSpPr>
          <p:nvPr/>
        </p:nvCxnSpPr>
        <p:spPr>
          <a:xfrm rot="5400000">
            <a:off x="5084254" y="2085789"/>
            <a:ext cx="691316" cy="996841"/>
          </a:xfrm>
          <a:prstGeom prst="bentConnector3">
            <a:avLst>
              <a:gd name="adj1" fmla="val 28356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99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586" y="3472838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0" name="Группа 199"/>
          <p:cNvGrpSpPr/>
          <p:nvPr/>
        </p:nvGrpSpPr>
        <p:grpSpPr>
          <a:xfrm>
            <a:off x="4661491" y="2929867"/>
            <a:ext cx="540000" cy="540000"/>
            <a:chOff x="5520158" y="3435366"/>
            <a:chExt cx="540000" cy="540000"/>
          </a:xfrm>
        </p:grpSpPr>
        <p:sp>
          <p:nvSpPr>
            <p:cNvPr id="201" name="Овал 200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2" name="Крест 201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4" name="Группа 203"/>
          <p:cNvGrpSpPr/>
          <p:nvPr/>
        </p:nvGrpSpPr>
        <p:grpSpPr>
          <a:xfrm>
            <a:off x="6088721" y="1458386"/>
            <a:ext cx="321491" cy="230832"/>
            <a:chOff x="680881" y="3054388"/>
            <a:chExt cx="321491" cy="230832"/>
          </a:xfrm>
        </p:grpSpPr>
        <p:sp>
          <p:nvSpPr>
            <p:cNvPr id="205" name="Овал 20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07" name="Группа 206"/>
          <p:cNvGrpSpPr/>
          <p:nvPr/>
        </p:nvGrpSpPr>
        <p:grpSpPr>
          <a:xfrm>
            <a:off x="985268" y="3449641"/>
            <a:ext cx="540000" cy="540000"/>
            <a:chOff x="5520158" y="3435366"/>
            <a:chExt cx="540000" cy="540000"/>
          </a:xfrm>
        </p:grpSpPr>
        <p:sp>
          <p:nvSpPr>
            <p:cNvPr id="208" name="Овал 207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9" name="Крест 208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10" name="Соединительная линия уступом 209"/>
          <p:cNvCxnSpPr>
            <a:stCxn id="169" idx="0"/>
            <a:endCxn id="208" idx="4"/>
          </p:cNvCxnSpPr>
          <p:nvPr/>
        </p:nvCxnSpPr>
        <p:spPr>
          <a:xfrm rot="5400000" flipH="1" flipV="1">
            <a:off x="1092537" y="4150713"/>
            <a:ext cx="323802" cy="165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211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29" y="5942513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2" name="Соединительная линия уступом 211"/>
          <p:cNvCxnSpPr>
            <a:stCxn id="211" idx="3"/>
            <a:endCxn id="134" idx="1"/>
          </p:cNvCxnSpPr>
          <p:nvPr/>
        </p:nvCxnSpPr>
        <p:spPr>
          <a:xfrm flipV="1">
            <a:off x="1541728" y="6211070"/>
            <a:ext cx="674905" cy="144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28" name="Соединительная линия уступом 227"/>
          <p:cNvCxnSpPr>
            <a:stCxn id="237" idx="2"/>
            <a:endCxn id="201" idx="6"/>
          </p:cNvCxnSpPr>
          <p:nvPr/>
        </p:nvCxnSpPr>
        <p:spPr>
          <a:xfrm rot="5400000">
            <a:off x="7693445" y="496276"/>
            <a:ext cx="211637" cy="5195544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94493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Скругленный прямоугольник 163"/>
          <p:cNvSpPr/>
          <p:nvPr/>
        </p:nvSpPr>
        <p:spPr>
          <a:xfrm>
            <a:off x="4440692" y="1799542"/>
            <a:ext cx="4527259" cy="3755952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3128" y="1238596"/>
            <a:ext cx="4224555" cy="3658803"/>
          </a:xfrm>
          <a:prstGeom prst="roundRect">
            <a:avLst>
              <a:gd name="adj" fmla="val 987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83128" y="1264905"/>
            <a:ext cx="1776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ЗАКУПКАМИ: ЛК ПБС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3996520" y="107082"/>
            <a:ext cx="81954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по гос.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контрактам.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sp>
        <p:nvSpPr>
          <p:cNvPr id="61" name="Скругленный прямоугольник 99"/>
          <p:cNvSpPr/>
          <p:nvPr/>
        </p:nvSpPr>
        <p:spPr>
          <a:xfrm>
            <a:off x="83128" y="2394066"/>
            <a:ext cx="4224556" cy="3137198"/>
          </a:xfrm>
          <a:custGeom>
            <a:avLst/>
            <a:gdLst>
              <a:gd name="connsiteX0" fmla="*/ 0 w 2159752"/>
              <a:gd name="connsiteY0" fmla="*/ 213031 h 2157928"/>
              <a:gd name="connsiteX1" fmla="*/ 213031 w 2159752"/>
              <a:gd name="connsiteY1" fmla="*/ 0 h 2157928"/>
              <a:gd name="connsiteX2" fmla="*/ 1946721 w 2159752"/>
              <a:gd name="connsiteY2" fmla="*/ 0 h 2157928"/>
              <a:gd name="connsiteX3" fmla="*/ 2159752 w 2159752"/>
              <a:gd name="connsiteY3" fmla="*/ 213031 h 2157928"/>
              <a:gd name="connsiteX4" fmla="*/ 2159752 w 2159752"/>
              <a:gd name="connsiteY4" fmla="*/ 1944897 h 2157928"/>
              <a:gd name="connsiteX5" fmla="*/ 1946721 w 2159752"/>
              <a:gd name="connsiteY5" fmla="*/ 2157928 h 2157928"/>
              <a:gd name="connsiteX6" fmla="*/ 213031 w 2159752"/>
              <a:gd name="connsiteY6" fmla="*/ 2157928 h 2157928"/>
              <a:gd name="connsiteX7" fmla="*/ 0 w 2159752"/>
              <a:gd name="connsiteY7" fmla="*/ 1944897 h 2157928"/>
              <a:gd name="connsiteX8" fmla="*/ 0 w 2159752"/>
              <a:gd name="connsiteY8" fmla="*/ 213031 h 2157928"/>
              <a:gd name="connsiteX0" fmla="*/ 0 w 2159752"/>
              <a:gd name="connsiteY0" fmla="*/ 231413 h 2176310"/>
              <a:gd name="connsiteX1" fmla="*/ 1946721 w 2159752"/>
              <a:gd name="connsiteY1" fmla="*/ 18382 h 2176310"/>
              <a:gd name="connsiteX2" fmla="*/ 2159752 w 2159752"/>
              <a:gd name="connsiteY2" fmla="*/ 231413 h 2176310"/>
              <a:gd name="connsiteX3" fmla="*/ 2159752 w 2159752"/>
              <a:gd name="connsiteY3" fmla="*/ 1963279 h 2176310"/>
              <a:gd name="connsiteX4" fmla="*/ 1946721 w 2159752"/>
              <a:gd name="connsiteY4" fmla="*/ 2176310 h 2176310"/>
              <a:gd name="connsiteX5" fmla="*/ 213031 w 2159752"/>
              <a:gd name="connsiteY5" fmla="*/ 2176310 h 2176310"/>
              <a:gd name="connsiteX6" fmla="*/ 0 w 2159752"/>
              <a:gd name="connsiteY6" fmla="*/ 1963279 h 2176310"/>
              <a:gd name="connsiteX7" fmla="*/ 0 w 2159752"/>
              <a:gd name="connsiteY7" fmla="*/ 231413 h 2176310"/>
              <a:gd name="connsiteX0" fmla="*/ 0 w 2159752"/>
              <a:gd name="connsiteY0" fmla="*/ 0 h 1944897"/>
              <a:gd name="connsiteX1" fmla="*/ 2159752 w 2159752"/>
              <a:gd name="connsiteY1" fmla="*/ 0 h 1944897"/>
              <a:gd name="connsiteX2" fmla="*/ 2159752 w 2159752"/>
              <a:gd name="connsiteY2" fmla="*/ 1731866 h 1944897"/>
              <a:gd name="connsiteX3" fmla="*/ 1946721 w 2159752"/>
              <a:gd name="connsiteY3" fmla="*/ 1944897 h 1944897"/>
              <a:gd name="connsiteX4" fmla="*/ 213031 w 2159752"/>
              <a:gd name="connsiteY4" fmla="*/ 1944897 h 1944897"/>
              <a:gd name="connsiteX5" fmla="*/ 0 w 2159752"/>
              <a:gd name="connsiteY5" fmla="*/ 1731866 h 1944897"/>
              <a:gd name="connsiteX6" fmla="*/ 0 w 2159752"/>
              <a:gd name="connsiteY6" fmla="*/ 0 h 1944897"/>
              <a:gd name="connsiteX0" fmla="*/ 0 w 2159752"/>
              <a:gd name="connsiteY0" fmla="*/ 0 h 1944897"/>
              <a:gd name="connsiteX1" fmla="*/ 2159752 w 2159752"/>
              <a:gd name="connsiteY1" fmla="*/ 0 h 1944897"/>
              <a:gd name="connsiteX2" fmla="*/ 2159752 w 2159752"/>
              <a:gd name="connsiteY2" fmla="*/ 1731866 h 1944897"/>
              <a:gd name="connsiteX3" fmla="*/ 1946721 w 2159752"/>
              <a:gd name="connsiteY3" fmla="*/ 1944897 h 1944897"/>
              <a:gd name="connsiteX4" fmla="*/ 213031 w 2159752"/>
              <a:gd name="connsiteY4" fmla="*/ 1944897 h 1944897"/>
              <a:gd name="connsiteX5" fmla="*/ 0 w 2159752"/>
              <a:gd name="connsiteY5" fmla="*/ 1731866 h 1944897"/>
              <a:gd name="connsiteX6" fmla="*/ 0 w 2159752"/>
              <a:gd name="connsiteY6" fmla="*/ 0 h 194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9752" h="1944897">
                <a:moveTo>
                  <a:pt x="0" y="0"/>
                </a:moveTo>
                <a:lnTo>
                  <a:pt x="2159752" y="0"/>
                </a:lnTo>
                <a:lnTo>
                  <a:pt x="2159752" y="1731866"/>
                </a:lnTo>
                <a:cubicBezTo>
                  <a:pt x="2159752" y="1849520"/>
                  <a:pt x="2064375" y="1944897"/>
                  <a:pt x="1946721" y="1944897"/>
                </a:cubicBezTo>
                <a:lnTo>
                  <a:pt x="213031" y="1944897"/>
                </a:lnTo>
                <a:cubicBezTo>
                  <a:pt x="95377" y="1944897"/>
                  <a:pt x="0" y="1849520"/>
                  <a:pt x="0" y="173186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1861593" y="5614394"/>
            <a:ext cx="2446090" cy="1108092"/>
            <a:chOff x="9745668" y="1477743"/>
            <a:chExt cx="1685984" cy="982446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751746" y="1477743"/>
              <a:ext cx="1679906" cy="982446"/>
            </a:xfrm>
            <a:prstGeom prst="roundRect">
              <a:avLst>
                <a:gd name="adj" fmla="val 13866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745668" y="1477743"/>
              <a:ext cx="14122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</a:rPr>
                <a:t>ЕИС</a:t>
              </a:r>
              <a:endPara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66" name="Picture 2" descr="browser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30" y="5718705"/>
            <a:ext cx="924514" cy="92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Прямоугольник 67"/>
          <p:cNvSpPr/>
          <p:nvPr/>
        </p:nvSpPr>
        <p:spPr>
          <a:xfrm>
            <a:off x="3179723" y="5813057"/>
            <a:ext cx="12064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200" b="1" dirty="0" smtClean="0">
                <a:solidFill>
                  <a:schemeClr val="accent6"/>
                </a:solidFill>
                <a:latin typeface="Arial" pitchFamily="34" charset="0"/>
              </a:rPr>
              <a:t>Размещение реестра контрактов на ЕИС</a:t>
            </a:r>
            <a:endParaRPr lang="ru-RU" altLang="ru-RU" sz="1200" b="1" dirty="0">
              <a:solidFill>
                <a:schemeClr val="accent6"/>
              </a:solidFill>
              <a:latin typeface="Arial" pitchFamily="34" charset="0"/>
            </a:endParaRPr>
          </a:p>
        </p:txBody>
      </p:sp>
      <p:cxnSp>
        <p:nvCxnSpPr>
          <p:cNvPr id="69" name="Соединительная линия уступом 68"/>
          <p:cNvCxnSpPr>
            <a:stCxn id="74" idx="2"/>
            <a:endCxn id="66" idx="0"/>
          </p:cNvCxnSpPr>
          <p:nvPr/>
        </p:nvCxnSpPr>
        <p:spPr>
          <a:xfrm rot="16200000" flipH="1">
            <a:off x="2495659" y="5447476"/>
            <a:ext cx="540757" cy="17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0" name="TextBox 69"/>
          <p:cNvSpPr txBox="1"/>
          <p:nvPr/>
        </p:nvSpPr>
        <p:spPr>
          <a:xfrm>
            <a:off x="78359" y="2404992"/>
            <a:ext cx="2063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ЗАКУПКАМИ: ФК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2315187" y="4277948"/>
            <a:ext cx="1828724" cy="900000"/>
            <a:chOff x="523914" y="4185278"/>
            <a:chExt cx="1828724" cy="900000"/>
          </a:xfrm>
        </p:grpSpPr>
        <p:grpSp>
          <p:nvGrpSpPr>
            <p:cNvPr id="72" name="Группа 71"/>
            <p:cNvGrpSpPr/>
            <p:nvPr/>
          </p:nvGrpSpPr>
          <p:grpSpPr>
            <a:xfrm>
              <a:off x="523914" y="4185278"/>
              <a:ext cx="899999" cy="900000"/>
              <a:chOff x="2072315" y="3932479"/>
              <a:chExt cx="899999" cy="900000"/>
            </a:xfrm>
          </p:grpSpPr>
          <p:pic>
            <p:nvPicPr>
              <p:cNvPr id="74" name="Picture 16" descr="folder ic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6" name="Плюс 75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3" name="Прямоугольник 72"/>
            <p:cNvSpPr/>
            <p:nvPr/>
          </p:nvSpPr>
          <p:spPr>
            <a:xfrm>
              <a:off x="1364413" y="4272189"/>
              <a:ext cx="98822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Включение сведений о ГК в реестр контрактов</a:t>
              </a:r>
              <a:endParaRPr lang="ru-RU" alt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grpSp>
        <p:nvGrpSpPr>
          <p:cNvPr id="170" name="Группа 169"/>
          <p:cNvGrpSpPr/>
          <p:nvPr/>
        </p:nvGrpSpPr>
        <p:grpSpPr>
          <a:xfrm>
            <a:off x="6148328" y="4396127"/>
            <a:ext cx="1897906" cy="919359"/>
            <a:chOff x="8821145" y="1763189"/>
            <a:chExt cx="1897906" cy="919359"/>
          </a:xfrm>
        </p:grpSpPr>
        <p:sp>
          <p:nvSpPr>
            <p:cNvPr id="172" name="Прямоугольник 171"/>
            <p:cNvSpPr/>
            <p:nvPr/>
          </p:nvSpPr>
          <p:spPr>
            <a:xfrm>
              <a:off x="9701480" y="1913107"/>
              <a:ext cx="101757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173" name="Группа 172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74" name="Picture 16" descr="folder ic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5" name="Плюс 174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77" name="TextBox 176"/>
          <p:cNvSpPr txBox="1"/>
          <p:nvPr/>
        </p:nvSpPr>
        <p:spPr>
          <a:xfrm>
            <a:off x="4529623" y="1811881"/>
            <a:ext cx="285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РАСХОДАМИ: ЛК ФК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9035924" y="1821772"/>
            <a:ext cx="2699441" cy="3733722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9" name="Прямоугольник 178"/>
          <p:cNvSpPr/>
          <p:nvPr/>
        </p:nvSpPr>
        <p:spPr>
          <a:xfrm>
            <a:off x="10235729" y="4881218"/>
            <a:ext cx="1259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Отражение БО на л/с</a:t>
            </a:r>
          </a:p>
        </p:txBody>
      </p:sp>
      <p:grpSp>
        <p:nvGrpSpPr>
          <p:cNvPr id="180" name="Группа 179"/>
          <p:cNvGrpSpPr/>
          <p:nvPr/>
        </p:nvGrpSpPr>
        <p:grpSpPr>
          <a:xfrm>
            <a:off x="9455721" y="4659439"/>
            <a:ext cx="719999" cy="720000"/>
            <a:chOff x="7150855" y="5154114"/>
            <a:chExt cx="719999" cy="720000"/>
          </a:xfrm>
        </p:grpSpPr>
        <p:pic>
          <p:nvPicPr>
            <p:cNvPr id="181" name="Picture 36" descr="computer ico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0855" y="5154114"/>
              <a:ext cx="71999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2" name="Picture 38" descr="arrow, down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2079" y="5328365"/>
              <a:ext cx="25199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83" name="Соединительная линия уступом 182"/>
          <p:cNvCxnSpPr>
            <a:stCxn id="172" idx="3"/>
            <a:endCxn id="96" idx="2"/>
          </p:cNvCxnSpPr>
          <p:nvPr/>
        </p:nvCxnSpPr>
        <p:spPr>
          <a:xfrm flipV="1">
            <a:off x="8046234" y="2893223"/>
            <a:ext cx="1324864" cy="203754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84" name="Соединительная линия уступом 183"/>
          <p:cNvCxnSpPr>
            <a:stCxn id="167" idx="3"/>
            <a:endCxn id="125" idx="0"/>
          </p:cNvCxnSpPr>
          <p:nvPr/>
        </p:nvCxnSpPr>
        <p:spPr>
          <a:xfrm>
            <a:off x="7537448" y="2945786"/>
            <a:ext cx="226900" cy="486146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5" name="Группа 184"/>
          <p:cNvGrpSpPr/>
          <p:nvPr/>
        </p:nvGrpSpPr>
        <p:grpSpPr>
          <a:xfrm>
            <a:off x="4737727" y="4485773"/>
            <a:ext cx="1508640" cy="1052622"/>
            <a:chOff x="6642863" y="5765756"/>
            <a:chExt cx="1508640" cy="1052622"/>
          </a:xfrm>
        </p:grpSpPr>
        <p:pic>
          <p:nvPicPr>
            <p:cNvPr id="186" name="Picture 2" descr="mail ico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7" name="Прямоугольник 186"/>
            <p:cNvSpPr/>
            <p:nvPr/>
          </p:nvSpPr>
          <p:spPr>
            <a:xfrm>
              <a:off x="6642863" y="6418268"/>
              <a:ext cx="15086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Извещение о постановке на </a:t>
              </a: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учет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88" name="Соединительная линия уступом 187"/>
          <p:cNvCxnSpPr>
            <a:stCxn id="174" idx="1"/>
            <a:endCxn id="186" idx="3"/>
          </p:cNvCxnSpPr>
          <p:nvPr/>
        </p:nvCxnSpPr>
        <p:spPr>
          <a:xfrm rot="10800000">
            <a:off x="5775202" y="4845569"/>
            <a:ext cx="373127" cy="55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89" name="Соединительная линия уступом 188"/>
          <p:cNvCxnSpPr>
            <a:stCxn id="125" idx="2"/>
            <a:endCxn id="174" idx="0"/>
          </p:cNvCxnSpPr>
          <p:nvPr/>
        </p:nvCxnSpPr>
        <p:spPr>
          <a:xfrm rot="5400000">
            <a:off x="6969241" y="3601019"/>
            <a:ext cx="424195" cy="116602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0" name="Группа 189"/>
          <p:cNvGrpSpPr/>
          <p:nvPr/>
        </p:nvGrpSpPr>
        <p:grpSpPr>
          <a:xfrm>
            <a:off x="8394224" y="4248057"/>
            <a:ext cx="555096" cy="215444"/>
            <a:chOff x="7609382" y="4021973"/>
            <a:chExt cx="555096" cy="215444"/>
          </a:xfrm>
        </p:grpSpPr>
        <p:sp>
          <p:nvSpPr>
            <p:cNvPr id="191" name="Шестиугольник 190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БО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93" name="Соединительная линия уступом 192"/>
          <p:cNvCxnSpPr>
            <a:stCxn id="181" idx="1"/>
          </p:cNvCxnSpPr>
          <p:nvPr/>
        </p:nvCxnSpPr>
        <p:spPr>
          <a:xfrm rot="10800000" flipV="1">
            <a:off x="8046235" y="5019439"/>
            <a:ext cx="1409487" cy="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4" name="Группа 193"/>
          <p:cNvGrpSpPr/>
          <p:nvPr/>
        </p:nvGrpSpPr>
        <p:grpSpPr>
          <a:xfrm>
            <a:off x="8653063" y="4850463"/>
            <a:ext cx="845826" cy="461669"/>
            <a:chOff x="9188883" y="4238497"/>
            <a:chExt cx="845826" cy="663517"/>
          </a:xfrm>
        </p:grpSpPr>
        <p:sp>
          <p:nvSpPr>
            <p:cNvPr id="195" name="Шестиугольник 194"/>
            <p:cNvSpPr/>
            <p:nvPr/>
          </p:nvSpPr>
          <p:spPr>
            <a:xfrm>
              <a:off x="9243564" y="4270987"/>
              <a:ext cx="722123" cy="595189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9188883" y="4238497"/>
              <a:ext cx="845826" cy="663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97" name="TextBox 196"/>
          <p:cNvSpPr txBox="1"/>
          <p:nvPr/>
        </p:nvSpPr>
        <p:spPr>
          <a:xfrm>
            <a:off x="9049785" y="1880728"/>
            <a:ext cx="2181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АСФК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(контур, в котором ведется л/с)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98" name="Соединительная линия уступом 197"/>
          <p:cNvCxnSpPr>
            <a:stCxn id="167" idx="3"/>
            <a:endCxn id="127" idx="4"/>
          </p:cNvCxnSpPr>
          <p:nvPr/>
        </p:nvCxnSpPr>
        <p:spPr>
          <a:xfrm flipV="1">
            <a:off x="7537448" y="2565008"/>
            <a:ext cx="225686" cy="380778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44" name="Соединительная линия уступом 143"/>
          <p:cNvCxnSpPr>
            <a:stCxn id="143" idx="2"/>
            <a:endCxn id="149" idx="0"/>
          </p:cNvCxnSpPr>
          <p:nvPr/>
        </p:nvCxnSpPr>
        <p:spPr>
          <a:xfrm rot="16200000" flipH="1">
            <a:off x="2431011" y="3106391"/>
            <a:ext cx="400038" cy="27012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10" name="Соединительная линия уступом 209"/>
          <p:cNvCxnSpPr>
            <a:stCxn id="127" idx="0"/>
            <a:endCxn id="82" idx="3"/>
          </p:cNvCxnSpPr>
          <p:nvPr/>
        </p:nvCxnSpPr>
        <p:spPr>
          <a:xfrm rot="16200000" flipV="1">
            <a:off x="5682569" y="-55558"/>
            <a:ext cx="365333" cy="3795799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86" name="Группа 85"/>
          <p:cNvGrpSpPr/>
          <p:nvPr/>
        </p:nvGrpSpPr>
        <p:grpSpPr>
          <a:xfrm>
            <a:off x="6773881" y="4405436"/>
            <a:ext cx="321491" cy="230832"/>
            <a:chOff x="680881" y="3054388"/>
            <a:chExt cx="321491" cy="230832"/>
          </a:xfrm>
        </p:grpSpPr>
        <p:sp>
          <p:nvSpPr>
            <p:cNvPr id="87" name="Овал 86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89" name="Группа 88"/>
          <p:cNvGrpSpPr/>
          <p:nvPr/>
        </p:nvGrpSpPr>
        <p:grpSpPr>
          <a:xfrm>
            <a:off x="5544385" y="4430629"/>
            <a:ext cx="321491" cy="230832"/>
            <a:chOff x="649131" y="3054388"/>
            <a:chExt cx="321491" cy="230832"/>
          </a:xfrm>
        </p:grpSpPr>
        <p:sp>
          <p:nvSpPr>
            <p:cNvPr id="90" name="Овал 8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4913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10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2974725" y="5705507"/>
            <a:ext cx="321491" cy="230832"/>
            <a:chOff x="680881" y="3054388"/>
            <a:chExt cx="321491" cy="230832"/>
          </a:xfrm>
        </p:grpSpPr>
        <p:sp>
          <p:nvSpPr>
            <p:cNvPr id="93" name="Овал 9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2141377" y="1213426"/>
            <a:ext cx="1825958" cy="791411"/>
            <a:chOff x="2068439" y="1708509"/>
            <a:chExt cx="1825958" cy="791411"/>
          </a:xfrm>
        </p:grpSpPr>
        <p:grpSp>
          <p:nvGrpSpPr>
            <p:cNvPr id="81" name="Группа 80"/>
            <p:cNvGrpSpPr/>
            <p:nvPr/>
          </p:nvGrpSpPr>
          <p:grpSpPr>
            <a:xfrm>
              <a:off x="2068439" y="1799335"/>
              <a:ext cx="1825958" cy="700585"/>
              <a:chOff x="3760046" y="1593669"/>
              <a:chExt cx="1825958" cy="700585"/>
            </a:xfrm>
          </p:grpSpPr>
          <p:sp>
            <p:nvSpPr>
              <p:cNvPr id="82" name="Прямоугольник 81"/>
              <p:cNvSpPr/>
              <p:nvPr/>
            </p:nvSpPr>
            <p:spPr>
              <a:xfrm>
                <a:off x="4411339" y="1672093"/>
                <a:ext cx="1174665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Формирование сведений о ГК и БО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  <p:pic>
            <p:nvPicPr>
              <p:cNvPr id="83" name="Picture 6" descr="document icon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0046" y="1593669"/>
                <a:ext cx="700584" cy="700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9" name="Группа 98"/>
            <p:cNvGrpSpPr/>
            <p:nvPr/>
          </p:nvGrpSpPr>
          <p:grpSpPr>
            <a:xfrm>
              <a:off x="2519303" y="1708509"/>
              <a:ext cx="321491" cy="230832"/>
              <a:chOff x="680881" y="3054388"/>
              <a:chExt cx="321491" cy="230832"/>
            </a:xfrm>
          </p:grpSpPr>
          <p:sp>
            <p:nvSpPr>
              <p:cNvPr id="100" name="Овал 99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1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Группа 2"/>
          <p:cNvGrpSpPr/>
          <p:nvPr/>
        </p:nvGrpSpPr>
        <p:grpSpPr>
          <a:xfrm>
            <a:off x="5460151" y="2514899"/>
            <a:ext cx="2077297" cy="861774"/>
            <a:chOff x="6308077" y="1741790"/>
            <a:chExt cx="2077297" cy="861774"/>
          </a:xfrm>
        </p:grpSpPr>
        <p:grpSp>
          <p:nvGrpSpPr>
            <p:cNvPr id="165" name="Группа 164"/>
            <p:cNvGrpSpPr/>
            <p:nvPr/>
          </p:nvGrpSpPr>
          <p:grpSpPr>
            <a:xfrm>
              <a:off x="6308077" y="1741790"/>
              <a:ext cx="2077297" cy="861774"/>
              <a:chOff x="4083336" y="3709687"/>
              <a:chExt cx="2077297" cy="861774"/>
            </a:xfrm>
          </p:grpSpPr>
          <p:grpSp>
            <p:nvGrpSpPr>
              <p:cNvPr id="166" name="Группа 165"/>
              <p:cNvGrpSpPr/>
              <p:nvPr/>
            </p:nvGrpSpPr>
            <p:grpSpPr>
              <a:xfrm>
                <a:off x="4083336" y="3743246"/>
                <a:ext cx="720000" cy="749192"/>
                <a:chOff x="8188517" y="1527710"/>
                <a:chExt cx="720000" cy="749192"/>
              </a:xfrm>
            </p:grpSpPr>
            <p:sp>
              <p:nvSpPr>
                <p:cNvPr id="168" name="Овал 167"/>
                <p:cNvSpPr/>
                <p:nvPr/>
              </p:nvSpPr>
              <p:spPr>
                <a:xfrm>
                  <a:off x="8188517" y="1556902"/>
                  <a:ext cx="720000" cy="720000"/>
                </a:xfrm>
                <a:prstGeom prst="ellipse">
                  <a:avLst/>
                </a:prstGeom>
                <a:solidFill>
                  <a:srgbClr val="215E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169" name="Picture 4" descr="loupe, magnifying glass, search, seo, zoom icon"/>
                <p:cNvPicPr>
                  <a:picLocks noChangeAspect="1" noChangeArrowheads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075" t="13910" r="17550" b="17839"/>
                <a:stretch/>
              </p:blipFill>
              <p:spPr bwMode="auto">
                <a:xfrm>
                  <a:off x="8266246" y="1527710"/>
                  <a:ext cx="642271" cy="7382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67" name="Прямоугольник 166"/>
              <p:cNvSpPr/>
              <p:nvPr/>
            </p:nvSpPr>
            <p:spPr>
              <a:xfrm>
                <a:off x="4753457" y="3709687"/>
                <a:ext cx="1407176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Автоматический контроль </a:t>
                </a:r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на соответствие </a:t>
                </a:r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221н (без визуального контроля)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05" name="Группа 104"/>
            <p:cNvGrpSpPr/>
            <p:nvPr/>
          </p:nvGrpSpPr>
          <p:grpSpPr>
            <a:xfrm>
              <a:off x="6803337" y="1746009"/>
              <a:ext cx="321491" cy="230832"/>
              <a:chOff x="680881" y="3054388"/>
              <a:chExt cx="321491" cy="230832"/>
            </a:xfrm>
          </p:grpSpPr>
          <p:sp>
            <p:nvSpPr>
              <p:cNvPr id="106" name="Овал 105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5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14" name="Группа 113"/>
          <p:cNvGrpSpPr/>
          <p:nvPr/>
        </p:nvGrpSpPr>
        <p:grpSpPr>
          <a:xfrm>
            <a:off x="2960115" y="4218289"/>
            <a:ext cx="321491" cy="230832"/>
            <a:chOff x="680881" y="3054388"/>
            <a:chExt cx="321491" cy="230832"/>
          </a:xfrm>
        </p:grpSpPr>
        <p:sp>
          <p:nvSpPr>
            <p:cNvPr id="115" name="Овал 11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25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348" y="3431932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6" name="Группа 125"/>
          <p:cNvGrpSpPr/>
          <p:nvPr/>
        </p:nvGrpSpPr>
        <p:grpSpPr>
          <a:xfrm>
            <a:off x="7493134" y="2025008"/>
            <a:ext cx="540000" cy="540000"/>
            <a:chOff x="5520158" y="3435366"/>
            <a:chExt cx="540000" cy="540000"/>
          </a:xfrm>
        </p:grpSpPr>
        <p:sp>
          <p:nvSpPr>
            <p:cNvPr id="127" name="Овал 126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Крест 127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9371098" y="2520300"/>
            <a:ext cx="1975756" cy="738286"/>
            <a:chOff x="10069722" y="3378189"/>
            <a:chExt cx="1975756" cy="738286"/>
          </a:xfrm>
        </p:grpSpPr>
        <p:sp>
          <p:nvSpPr>
            <p:cNvPr id="96" name="Овал 95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7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36668" y="3378189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0" name="Прямоугольник 109"/>
            <p:cNvSpPr/>
            <p:nvPr/>
          </p:nvSpPr>
          <p:spPr>
            <a:xfrm>
              <a:off x="10736516" y="3488382"/>
              <a:ext cx="130896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непревышение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11" name="Соединительная линия уступом 110"/>
          <p:cNvCxnSpPr>
            <a:stCxn id="129" idx="2"/>
            <a:endCxn id="181" idx="0"/>
          </p:cNvCxnSpPr>
          <p:nvPr/>
        </p:nvCxnSpPr>
        <p:spPr>
          <a:xfrm rot="16200000" flipH="1">
            <a:off x="9388968" y="4232686"/>
            <a:ext cx="443860" cy="40964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12" name="Соединительная линия уступом 111"/>
          <p:cNvCxnSpPr>
            <a:stCxn id="97" idx="2"/>
            <a:endCxn id="132" idx="0"/>
          </p:cNvCxnSpPr>
          <p:nvPr/>
        </p:nvCxnSpPr>
        <p:spPr>
          <a:xfrm rot="16200000" flipH="1">
            <a:off x="9732601" y="3285164"/>
            <a:ext cx="406408" cy="35325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13" name="Соединительная линия уступом 112"/>
          <p:cNvCxnSpPr>
            <a:stCxn id="97" idx="2"/>
            <a:endCxn id="129" idx="0"/>
          </p:cNvCxnSpPr>
          <p:nvPr/>
        </p:nvCxnSpPr>
        <p:spPr>
          <a:xfrm rot="5400000">
            <a:off x="9374132" y="3290530"/>
            <a:ext cx="416993" cy="35310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29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076" y="3675579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0" name="Группа 129"/>
          <p:cNvGrpSpPr/>
          <p:nvPr/>
        </p:nvGrpSpPr>
        <p:grpSpPr>
          <a:xfrm>
            <a:off x="9842431" y="3664994"/>
            <a:ext cx="540000" cy="540000"/>
            <a:chOff x="5520158" y="3435366"/>
            <a:chExt cx="540000" cy="540000"/>
          </a:xfrm>
        </p:grpSpPr>
        <p:sp>
          <p:nvSpPr>
            <p:cNvPr id="132" name="Овал 131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Крест 132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9" name="Соединительная линия уступом 138"/>
          <p:cNvCxnSpPr>
            <a:stCxn id="132" idx="4"/>
            <a:endCxn id="181" idx="0"/>
          </p:cNvCxnSpPr>
          <p:nvPr/>
        </p:nvCxnSpPr>
        <p:spPr>
          <a:xfrm rot="5400000">
            <a:off x="9736854" y="4283861"/>
            <a:ext cx="454445" cy="29671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5" name="Группа 144"/>
          <p:cNvGrpSpPr/>
          <p:nvPr/>
        </p:nvGrpSpPr>
        <p:grpSpPr>
          <a:xfrm>
            <a:off x="10573782" y="3569158"/>
            <a:ext cx="1164772" cy="1248729"/>
            <a:chOff x="6768041" y="5765756"/>
            <a:chExt cx="1164772" cy="1248729"/>
          </a:xfrm>
        </p:grpSpPr>
        <p:pic>
          <p:nvPicPr>
            <p:cNvPr id="146" name="Picture 2" descr="mail ico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7" name="Прямоугольник 146"/>
            <p:cNvSpPr/>
            <p:nvPr/>
          </p:nvSpPr>
          <p:spPr>
            <a:xfrm>
              <a:off x="6768041" y="6460487"/>
              <a:ext cx="116477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Уведомление о превышении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50" name="Соединительная линия уступом 149"/>
          <p:cNvCxnSpPr>
            <a:stCxn id="132" idx="6"/>
          </p:cNvCxnSpPr>
          <p:nvPr/>
        </p:nvCxnSpPr>
        <p:spPr>
          <a:xfrm>
            <a:off x="10382431" y="3934994"/>
            <a:ext cx="384058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02" name="Группа 101"/>
          <p:cNvGrpSpPr/>
          <p:nvPr/>
        </p:nvGrpSpPr>
        <p:grpSpPr>
          <a:xfrm>
            <a:off x="9815976" y="2472210"/>
            <a:ext cx="321491" cy="230832"/>
            <a:chOff x="680881" y="3054388"/>
            <a:chExt cx="321491" cy="230832"/>
          </a:xfrm>
        </p:grpSpPr>
        <p:sp>
          <p:nvSpPr>
            <p:cNvPr id="103" name="Овал 10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5" name="Группа 154"/>
          <p:cNvGrpSpPr/>
          <p:nvPr/>
        </p:nvGrpSpPr>
        <p:grpSpPr>
          <a:xfrm>
            <a:off x="11260096" y="3571161"/>
            <a:ext cx="321491" cy="230832"/>
            <a:chOff x="680881" y="3054388"/>
            <a:chExt cx="321491" cy="230832"/>
          </a:xfrm>
        </p:grpSpPr>
        <p:sp>
          <p:nvSpPr>
            <p:cNvPr id="156" name="Овал 15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8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8" name="Группа 157"/>
          <p:cNvGrpSpPr/>
          <p:nvPr/>
        </p:nvGrpSpPr>
        <p:grpSpPr>
          <a:xfrm>
            <a:off x="9979701" y="4629278"/>
            <a:ext cx="321491" cy="230832"/>
            <a:chOff x="680881" y="3054388"/>
            <a:chExt cx="321491" cy="230832"/>
          </a:xfrm>
        </p:grpSpPr>
        <p:sp>
          <p:nvSpPr>
            <p:cNvPr id="159" name="Овал 15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9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34" name="Группа 133"/>
          <p:cNvGrpSpPr/>
          <p:nvPr/>
        </p:nvGrpSpPr>
        <p:grpSpPr>
          <a:xfrm>
            <a:off x="2113730" y="2265495"/>
            <a:ext cx="2059770" cy="925928"/>
            <a:chOff x="6308077" y="1746009"/>
            <a:chExt cx="2059770" cy="925928"/>
          </a:xfrm>
        </p:grpSpPr>
        <p:grpSp>
          <p:nvGrpSpPr>
            <p:cNvPr id="135" name="Группа 134"/>
            <p:cNvGrpSpPr/>
            <p:nvPr/>
          </p:nvGrpSpPr>
          <p:grpSpPr>
            <a:xfrm>
              <a:off x="6308077" y="1783662"/>
              <a:ext cx="2059770" cy="888275"/>
              <a:chOff x="4083336" y="3751559"/>
              <a:chExt cx="2059770" cy="888275"/>
            </a:xfrm>
          </p:grpSpPr>
          <p:grpSp>
            <p:nvGrpSpPr>
              <p:cNvPr id="140" name="Группа 139"/>
              <p:cNvGrpSpPr/>
              <p:nvPr/>
            </p:nvGrpSpPr>
            <p:grpSpPr>
              <a:xfrm>
                <a:off x="4083336" y="3751559"/>
                <a:ext cx="720000" cy="740879"/>
                <a:chOff x="8188517" y="1536023"/>
                <a:chExt cx="720000" cy="740879"/>
              </a:xfrm>
            </p:grpSpPr>
            <p:sp>
              <p:nvSpPr>
                <p:cNvPr id="142" name="Овал 141"/>
                <p:cNvSpPr/>
                <p:nvPr/>
              </p:nvSpPr>
              <p:spPr>
                <a:xfrm>
                  <a:off x="8188517" y="1556902"/>
                  <a:ext cx="720000" cy="720000"/>
                </a:xfrm>
                <a:prstGeom prst="ellipse">
                  <a:avLst/>
                </a:prstGeom>
                <a:solidFill>
                  <a:srgbClr val="215E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143" name="Picture 4" descr="loupe, magnifying glass, search, seo, zoom icon"/>
                <p:cNvPicPr>
                  <a:picLocks noChangeAspect="1" noChangeArrowheads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075" t="13910" r="17550" b="17839"/>
                <a:stretch/>
              </p:blipFill>
              <p:spPr bwMode="auto">
                <a:xfrm>
                  <a:off x="8249620" y="1536023"/>
                  <a:ext cx="642271" cy="7382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41" name="Прямоугольник 140"/>
              <p:cNvSpPr/>
              <p:nvPr/>
            </p:nvSpPr>
            <p:spPr>
              <a:xfrm>
                <a:off x="4791804" y="3778060"/>
                <a:ext cx="135130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Контроль </a:t>
                </a:r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сведений о ГК и БО </a:t>
                </a:r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на соответствие </a:t>
                </a:r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 136н, 221н и 1084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36" name="Группа 135"/>
            <p:cNvGrpSpPr/>
            <p:nvPr/>
          </p:nvGrpSpPr>
          <p:grpSpPr>
            <a:xfrm>
              <a:off x="6803337" y="1746009"/>
              <a:ext cx="321491" cy="230832"/>
              <a:chOff x="680881" y="3054388"/>
              <a:chExt cx="321491" cy="230832"/>
            </a:xfrm>
          </p:grpSpPr>
          <p:sp>
            <p:nvSpPr>
              <p:cNvPr id="137" name="Овал 136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cxnSp>
        <p:nvCxnSpPr>
          <p:cNvPr id="148" name="Соединительная линия уступом 147"/>
          <p:cNvCxnSpPr>
            <a:stCxn id="83" idx="2"/>
            <a:endCxn id="143" idx="0"/>
          </p:cNvCxnSpPr>
          <p:nvPr/>
        </p:nvCxnSpPr>
        <p:spPr>
          <a:xfrm rot="16200000" flipH="1">
            <a:off x="2344664" y="2151842"/>
            <a:ext cx="298311" cy="43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49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092" y="3441472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4" name="Соединительная линия уступом 153"/>
          <p:cNvCxnSpPr>
            <a:stCxn id="73" idx="3"/>
            <a:endCxn id="168" idx="2"/>
          </p:cNvCxnSpPr>
          <p:nvPr/>
        </p:nvCxnSpPr>
        <p:spPr>
          <a:xfrm flipV="1">
            <a:off x="4143911" y="2937650"/>
            <a:ext cx="1316240" cy="1811930"/>
          </a:xfrm>
          <a:prstGeom prst="bentConnector3">
            <a:avLst>
              <a:gd name="adj1" fmla="val 36737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1" name="Группа 160"/>
          <p:cNvGrpSpPr/>
          <p:nvPr/>
        </p:nvGrpSpPr>
        <p:grpSpPr>
          <a:xfrm>
            <a:off x="1932773" y="3443545"/>
            <a:ext cx="540000" cy="540000"/>
            <a:chOff x="5520158" y="3435366"/>
            <a:chExt cx="540000" cy="540000"/>
          </a:xfrm>
        </p:grpSpPr>
        <p:sp>
          <p:nvSpPr>
            <p:cNvPr id="162" name="Овал 161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Крест 162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71" name="Соединительная линия уступом 170"/>
          <p:cNvCxnSpPr>
            <a:stCxn id="143" idx="2"/>
            <a:endCxn id="162" idx="0"/>
          </p:cNvCxnSpPr>
          <p:nvPr/>
        </p:nvCxnSpPr>
        <p:spPr>
          <a:xfrm rot="5400000">
            <a:off x="2148316" y="3095891"/>
            <a:ext cx="402111" cy="29319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6" name="Соединительная линия уступом 175"/>
          <p:cNvCxnSpPr>
            <a:stCxn id="162" idx="2"/>
            <a:endCxn id="83" idx="1"/>
          </p:cNvCxnSpPr>
          <p:nvPr/>
        </p:nvCxnSpPr>
        <p:spPr>
          <a:xfrm rot="10800000" flipH="1">
            <a:off x="1932773" y="1654545"/>
            <a:ext cx="208604" cy="2059000"/>
          </a:xfrm>
          <a:prstGeom prst="bentConnector3">
            <a:avLst>
              <a:gd name="adj1" fmla="val -61767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20" name="Группа 119"/>
          <p:cNvGrpSpPr/>
          <p:nvPr/>
        </p:nvGrpSpPr>
        <p:grpSpPr>
          <a:xfrm>
            <a:off x="4277380" y="3044027"/>
            <a:ext cx="916632" cy="338554"/>
            <a:chOff x="7609583" y="3987710"/>
            <a:chExt cx="916632" cy="338554"/>
          </a:xfrm>
        </p:grpSpPr>
        <p:sp>
          <p:nvSpPr>
            <p:cNvPr id="121" name="Шестиугольник 120"/>
            <p:cNvSpPr/>
            <p:nvPr/>
          </p:nvSpPr>
          <p:spPr>
            <a:xfrm>
              <a:off x="7663048" y="4037817"/>
              <a:ext cx="781479" cy="236910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609583" y="3987710"/>
              <a:ext cx="9166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Сведения о БО</a:t>
              </a:r>
            </a:p>
          </p:txBody>
        </p:sp>
      </p:grpSp>
      <p:cxnSp>
        <p:nvCxnSpPr>
          <p:cNvPr id="199" name="Соединительная линия уступом 198"/>
          <p:cNvCxnSpPr>
            <a:stCxn id="74" idx="0"/>
            <a:endCxn id="149" idx="2"/>
          </p:cNvCxnSpPr>
          <p:nvPr/>
        </p:nvCxnSpPr>
        <p:spPr>
          <a:xfrm rot="5400000" flipH="1" flipV="1">
            <a:off x="2617401" y="4129258"/>
            <a:ext cx="296476" cy="90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triangl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17" name="Группа 216"/>
          <p:cNvGrpSpPr/>
          <p:nvPr/>
        </p:nvGrpSpPr>
        <p:grpSpPr>
          <a:xfrm>
            <a:off x="4106561" y="3446845"/>
            <a:ext cx="1104078" cy="584775"/>
            <a:chOff x="7619505" y="4096008"/>
            <a:chExt cx="1104078" cy="584775"/>
          </a:xfrm>
        </p:grpSpPr>
        <p:sp>
          <p:nvSpPr>
            <p:cNvPr id="218" name="Шестиугольник 217"/>
            <p:cNvSpPr/>
            <p:nvPr/>
          </p:nvSpPr>
          <p:spPr>
            <a:xfrm>
              <a:off x="7638109" y="4151817"/>
              <a:ext cx="1043908" cy="469278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7619505" y="4096008"/>
              <a:ext cx="11040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Уведомление о включении ГК в РК с реестровым номером  ГК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773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CC01-7066-4CD9-9DA1-83E6E175B465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17188" y="2193069"/>
            <a:ext cx="870838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бюджетных обязательств по иным документам основаниям.</a:t>
            </a:r>
          </a:p>
        </p:txBody>
      </p:sp>
    </p:spTree>
    <p:extLst>
      <p:ext uri="{BB962C8B-B14F-4D97-AF65-F5344CB8AC3E}">
        <p14:creationId xmlns:p14="http://schemas.microsoft.com/office/powerpoint/2010/main" val="2194060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Скругленный прямоугольник 108"/>
          <p:cNvSpPr/>
          <p:nvPr/>
        </p:nvSpPr>
        <p:spPr>
          <a:xfrm>
            <a:off x="1230554" y="1563566"/>
            <a:ext cx="5818817" cy="4347557"/>
          </a:xfrm>
          <a:prstGeom prst="roundRect">
            <a:avLst>
              <a:gd name="adj" fmla="val 6608"/>
            </a:avLst>
          </a:prstGeom>
          <a:solidFill>
            <a:srgbClr val="E5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922540" y="1546167"/>
            <a:ext cx="3050962" cy="4347557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53670" y="21357"/>
            <a:ext cx="8138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 иным документам-основаниям, установленным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Приказом МФ 127н.</a:t>
            </a: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3528469" y="1563565"/>
            <a:ext cx="3523725" cy="4347557"/>
          </a:xfrm>
          <a:custGeom>
            <a:avLst/>
            <a:gdLst>
              <a:gd name="connsiteX0" fmla="*/ 0 w 3773048"/>
              <a:gd name="connsiteY0" fmla="*/ 249323 h 4347557"/>
              <a:gd name="connsiteX1" fmla="*/ 249323 w 3773048"/>
              <a:gd name="connsiteY1" fmla="*/ 0 h 4347557"/>
              <a:gd name="connsiteX2" fmla="*/ 3523725 w 3773048"/>
              <a:gd name="connsiteY2" fmla="*/ 0 h 4347557"/>
              <a:gd name="connsiteX3" fmla="*/ 3773048 w 3773048"/>
              <a:gd name="connsiteY3" fmla="*/ 249323 h 4347557"/>
              <a:gd name="connsiteX4" fmla="*/ 3773048 w 3773048"/>
              <a:gd name="connsiteY4" fmla="*/ 4098234 h 4347557"/>
              <a:gd name="connsiteX5" fmla="*/ 3523725 w 3773048"/>
              <a:gd name="connsiteY5" fmla="*/ 4347557 h 4347557"/>
              <a:gd name="connsiteX6" fmla="*/ 249323 w 3773048"/>
              <a:gd name="connsiteY6" fmla="*/ 4347557 h 4347557"/>
              <a:gd name="connsiteX7" fmla="*/ 0 w 3773048"/>
              <a:gd name="connsiteY7" fmla="*/ 4098234 h 4347557"/>
              <a:gd name="connsiteX8" fmla="*/ 0 w 3773048"/>
              <a:gd name="connsiteY8" fmla="*/ 249323 h 4347557"/>
              <a:gd name="connsiteX0" fmla="*/ 0 w 3773048"/>
              <a:gd name="connsiteY0" fmla="*/ 4098234 h 4347557"/>
              <a:gd name="connsiteX1" fmla="*/ 249323 w 3773048"/>
              <a:gd name="connsiteY1" fmla="*/ 0 h 4347557"/>
              <a:gd name="connsiteX2" fmla="*/ 3523725 w 3773048"/>
              <a:gd name="connsiteY2" fmla="*/ 0 h 4347557"/>
              <a:gd name="connsiteX3" fmla="*/ 3773048 w 3773048"/>
              <a:gd name="connsiteY3" fmla="*/ 249323 h 4347557"/>
              <a:gd name="connsiteX4" fmla="*/ 3773048 w 3773048"/>
              <a:gd name="connsiteY4" fmla="*/ 4098234 h 4347557"/>
              <a:gd name="connsiteX5" fmla="*/ 3523725 w 3773048"/>
              <a:gd name="connsiteY5" fmla="*/ 4347557 h 4347557"/>
              <a:gd name="connsiteX6" fmla="*/ 249323 w 3773048"/>
              <a:gd name="connsiteY6" fmla="*/ 4347557 h 4347557"/>
              <a:gd name="connsiteX7" fmla="*/ 0 w 3773048"/>
              <a:gd name="connsiteY7" fmla="*/ 4098234 h 4347557"/>
              <a:gd name="connsiteX0" fmla="*/ 0 w 3523725"/>
              <a:gd name="connsiteY0" fmla="*/ 4347557 h 4347557"/>
              <a:gd name="connsiteX1" fmla="*/ 0 w 3523725"/>
              <a:gd name="connsiteY1" fmla="*/ 0 h 4347557"/>
              <a:gd name="connsiteX2" fmla="*/ 3274402 w 3523725"/>
              <a:gd name="connsiteY2" fmla="*/ 0 h 4347557"/>
              <a:gd name="connsiteX3" fmla="*/ 3523725 w 3523725"/>
              <a:gd name="connsiteY3" fmla="*/ 249323 h 4347557"/>
              <a:gd name="connsiteX4" fmla="*/ 3523725 w 3523725"/>
              <a:gd name="connsiteY4" fmla="*/ 4098234 h 4347557"/>
              <a:gd name="connsiteX5" fmla="*/ 3274402 w 3523725"/>
              <a:gd name="connsiteY5" fmla="*/ 4347557 h 4347557"/>
              <a:gd name="connsiteX6" fmla="*/ 0 w 3523725"/>
              <a:gd name="connsiteY6" fmla="*/ 4347557 h 4347557"/>
              <a:gd name="connsiteX0" fmla="*/ 0 w 3523725"/>
              <a:gd name="connsiteY0" fmla="*/ 4347557 h 4347557"/>
              <a:gd name="connsiteX1" fmla="*/ 0 w 3523725"/>
              <a:gd name="connsiteY1" fmla="*/ 0 h 4347557"/>
              <a:gd name="connsiteX2" fmla="*/ 3274402 w 3523725"/>
              <a:gd name="connsiteY2" fmla="*/ 0 h 4347557"/>
              <a:gd name="connsiteX3" fmla="*/ 3523725 w 3523725"/>
              <a:gd name="connsiteY3" fmla="*/ 249323 h 4347557"/>
              <a:gd name="connsiteX4" fmla="*/ 3523725 w 3523725"/>
              <a:gd name="connsiteY4" fmla="*/ 4098234 h 4347557"/>
              <a:gd name="connsiteX5" fmla="*/ 3274402 w 3523725"/>
              <a:gd name="connsiteY5" fmla="*/ 4347557 h 4347557"/>
              <a:gd name="connsiteX6" fmla="*/ 0 w 3523725"/>
              <a:gd name="connsiteY6" fmla="*/ 4347557 h 4347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23725" h="4347557">
                <a:moveTo>
                  <a:pt x="0" y="4347557"/>
                </a:moveTo>
                <a:lnTo>
                  <a:pt x="0" y="0"/>
                </a:lnTo>
                <a:lnTo>
                  <a:pt x="3274402" y="0"/>
                </a:lnTo>
                <a:cubicBezTo>
                  <a:pt x="3412099" y="0"/>
                  <a:pt x="3523725" y="111626"/>
                  <a:pt x="3523725" y="249323"/>
                </a:cubicBezTo>
                <a:lnTo>
                  <a:pt x="3523725" y="4098234"/>
                </a:lnTo>
                <a:cubicBezTo>
                  <a:pt x="3523725" y="4235931"/>
                  <a:pt x="3412099" y="4347557"/>
                  <a:pt x="3274402" y="4347557"/>
                </a:cubicBezTo>
                <a:lnTo>
                  <a:pt x="0" y="4347557"/>
                </a:lnTo>
                <a:close/>
              </a:path>
            </a:pathLst>
          </a:cu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8</a:t>
            </a:fld>
            <a:endParaRPr lang="ru-RU" altLang="ru-RU" dirty="0"/>
          </a:p>
        </p:txBody>
      </p:sp>
      <p:grpSp>
        <p:nvGrpSpPr>
          <p:cNvPr id="133" name="Группа 132"/>
          <p:cNvGrpSpPr/>
          <p:nvPr/>
        </p:nvGrpSpPr>
        <p:grpSpPr>
          <a:xfrm>
            <a:off x="5085130" y="4371188"/>
            <a:ext cx="1897906" cy="919359"/>
            <a:chOff x="8821145" y="1763189"/>
            <a:chExt cx="1897906" cy="919359"/>
          </a:xfrm>
        </p:grpSpPr>
        <p:sp>
          <p:nvSpPr>
            <p:cNvPr id="137" name="Прямоугольник 136"/>
            <p:cNvSpPr/>
            <p:nvPr/>
          </p:nvSpPr>
          <p:spPr>
            <a:xfrm>
              <a:off x="9701480" y="1913107"/>
              <a:ext cx="101757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138" name="Группа 137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39" name="Picture 16" descr="folder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0" name="Плюс 139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41" name="TextBox 140"/>
          <p:cNvSpPr txBox="1"/>
          <p:nvPr/>
        </p:nvSpPr>
        <p:spPr>
          <a:xfrm>
            <a:off x="1325229" y="1546167"/>
            <a:ext cx="1953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РАСХОДАМИ: ЛК ПБС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58" name="Соединительная линия уступом 157"/>
          <p:cNvCxnSpPr>
            <a:stCxn id="137" idx="3"/>
            <a:endCxn id="81" idx="2"/>
          </p:cNvCxnSpPr>
          <p:nvPr/>
        </p:nvCxnSpPr>
        <p:spPr>
          <a:xfrm flipV="1">
            <a:off x="6983036" y="2796657"/>
            <a:ext cx="1454015" cy="210917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59" name="Соединительная линия уступом 158"/>
          <p:cNvCxnSpPr>
            <a:stCxn id="207" idx="2"/>
            <a:endCxn id="217" idx="1"/>
          </p:cNvCxnSpPr>
          <p:nvPr/>
        </p:nvCxnSpPr>
        <p:spPr>
          <a:xfrm rot="16200000" flipH="1">
            <a:off x="4839079" y="3328436"/>
            <a:ext cx="399520" cy="449143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64" name="Соединительная линия уступом 163"/>
          <p:cNvCxnSpPr>
            <a:stCxn id="217" idx="2"/>
            <a:endCxn id="139" idx="0"/>
          </p:cNvCxnSpPr>
          <p:nvPr/>
        </p:nvCxnSpPr>
        <p:spPr>
          <a:xfrm rot="16200000" flipH="1">
            <a:off x="5360060" y="4196118"/>
            <a:ext cx="348420" cy="171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5" name="Группа 164"/>
          <p:cNvGrpSpPr/>
          <p:nvPr/>
        </p:nvGrpSpPr>
        <p:grpSpPr>
          <a:xfrm>
            <a:off x="7367444" y="4713466"/>
            <a:ext cx="555096" cy="215444"/>
            <a:chOff x="7609382" y="4021973"/>
            <a:chExt cx="555096" cy="215444"/>
          </a:xfrm>
        </p:grpSpPr>
        <p:sp>
          <p:nvSpPr>
            <p:cNvPr id="166" name="Шестиугольник 165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</a:t>
              </a:r>
              <a:r>
                <a:rPr lang="ru-RU" sz="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Б</a:t>
              </a:r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68" name="Соединительная линия уступом 167"/>
          <p:cNvCxnSpPr>
            <a:stCxn id="73" idx="1"/>
          </p:cNvCxnSpPr>
          <p:nvPr/>
        </p:nvCxnSpPr>
        <p:spPr>
          <a:xfrm rot="10800000">
            <a:off x="6899565" y="5025304"/>
            <a:ext cx="1612886" cy="31436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9" name="Группа 168"/>
          <p:cNvGrpSpPr/>
          <p:nvPr/>
        </p:nvGrpSpPr>
        <p:grpSpPr>
          <a:xfrm>
            <a:off x="7139416" y="5039079"/>
            <a:ext cx="845826" cy="461665"/>
            <a:chOff x="9188883" y="3939803"/>
            <a:chExt cx="845826" cy="663517"/>
          </a:xfrm>
        </p:grpSpPr>
        <p:sp>
          <p:nvSpPr>
            <p:cNvPr id="170" name="Шестиугольник 169"/>
            <p:cNvSpPr/>
            <p:nvPr/>
          </p:nvSpPr>
          <p:spPr>
            <a:xfrm>
              <a:off x="9193686" y="3996183"/>
              <a:ext cx="832468" cy="595190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9188883" y="3939803"/>
              <a:ext cx="845826" cy="663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73" name="Соединительная линия уступом 172"/>
          <p:cNvCxnSpPr>
            <a:stCxn id="207" idx="2"/>
            <a:endCxn id="219" idx="6"/>
          </p:cNvCxnSpPr>
          <p:nvPr/>
        </p:nvCxnSpPr>
        <p:spPr>
          <a:xfrm rot="5400000">
            <a:off x="4380333" y="3315463"/>
            <a:ext cx="396150" cy="47172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4" name="Соединительная линия уступом 173"/>
          <p:cNvCxnSpPr>
            <a:stCxn id="194" idx="3"/>
            <a:endCxn id="206" idx="2"/>
          </p:cNvCxnSpPr>
          <p:nvPr/>
        </p:nvCxnSpPr>
        <p:spPr>
          <a:xfrm>
            <a:off x="3279146" y="3001822"/>
            <a:ext cx="1136257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5" name="Соединительная линия уступом 174"/>
          <p:cNvCxnSpPr>
            <a:stCxn id="219" idx="2"/>
            <a:endCxn id="195" idx="2"/>
          </p:cNvCxnSpPr>
          <p:nvPr/>
        </p:nvCxnSpPr>
        <p:spPr>
          <a:xfrm rot="10800000">
            <a:off x="1810132" y="3488898"/>
            <a:ext cx="1992416" cy="26050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0" name="Группа 179"/>
          <p:cNvGrpSpPr/>
          <p:nvPr/>
        </p:nvGrpSpPr>
        <p:grpSpPr>
          <a:xfrm>
            <a:off x="5728702" y="4337561"/>
            <a:ext cx="321491" cy="230832"/>
            <a:chOff x="680881" y="3054388"/>
            <a:chExt cx="321491" cy="230832"/>
          </a:xfrm>
        </p:grpSpPr>
        <p:sp>
          <p:nvSpPr>
            <p:cNvPr id="181" name="Овал 180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89" name="Группа 188"/>
          <p:cNvGrpSpPr/>
          <p:nvPr/>
        </p:nvGrpSpPr>
        <p:grpSpPr>
          <a:xfrm>
            <a:off x="1459840" y="2697487"/>
            <a:ext cx="1819306" cy="791411"/>
            <a:chOff x="2068439" y="1708509"/>
            <a:chExt cx="1819306" cy="791411"/>
          </a:xfrm>
        </p:grpSpPr>
        <p:grpSp>
          <p:nvGrpSpPr>
            <p:cNvPr id="190" name="Группа 189"/>
            <p:cNvGrpSpPr/>
            <p:nvPr/>
          </p:nvGrpSpPr>
          <p:grpSpPr>
            <a:xfrm>
              <a:off x="2068439" y="1799335"/>
              <a:ext cx="1819306" cy="700585"/>
              <a:chOff x="3760046" y="1593669"/>
              <a:chExt cx="1819306" cy="700585"/>
            </a:xfrm>
          </p:grpSpPr>
          <p:sp>
            <p:nvSpPr>
              <p:cNvPr id="194" name="Прямоугольник 193"/>
              <p:cNvSpPr/>
              <p:nvPr/>
            </p:nvSpPr>
            <p:spPr>
              <a:xfrm>
                <a:off x="4404687" y="1607123"/>
                <a:ext cx="117466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Формирование сведений о БО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  <p:pic>
            <p:nvPicPr>
              <p:cNvPr id="195" name="Picture 6" descr="document ic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0046" y="1593669"/>
                <a:ext cx="700584" cy="700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91" name="Группа 190"/>
            <p:cNvGrpSpPr/>
            <p:nvPr/>
          </p:nvGrpSpPr>
          <p:grpSpPr>
            <a:xfrm>
              <a:off x="2519303" y="1708509"/>
              <a:ext cx="321491" cy="230832"/>
              <a:chOff x="680881" y="3054388"/>
              <a:chExt cx="321491" cy="230832"/>
            </a:xfrm>
          </p:grpSpPr>
          <p:sp>
            <p:nvSpPr>
              <p:cNvPr id="192" name="Овал 191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1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99" name="Группа 198"/>
          <p:cNvGrpSpPr/>
          <p:nvPr/>
        </p:nvGrpSpPr>
        <p:grpSpPr>
          <a:xfrm>
            <a:off x="4415403" y="2585622"/>
            <a:ext cx="1994771" cy="778532"/>
            <a:chOff x="6308077" y="1746009"/>
            <a:chExt cx="1994771" cy="778532"/>
          </a:xfrm>
        </p:grpSpPr>
        <p:grpSp>
          <p:nvGrpSpPr>
            <p:cNvPr id="200" name="Группа 199"/>
            <p:cNvGrpSpPr/>
            <p:nvPr/>
          </p:nvGrpSpPr>
          <p:grpSpPr>
            <a:xfrm>
              <a:off x="6308077" y="1775349"/>
              <a:ext cx="1994771" cy="749192"/>
              <a:chOff x="4083336" y="3743246"/>
              <a:chExt cx="1994771" cy="749192"/>
            </a:xfrm>
          </p:grpSpPr>
          <p:grpSp>
            <p:nvGrpSpPr>
              <p:cNvPr id="204" name="Группа 203"/>
              <p:cNvGrpSpPr/>
              <p:nvPr/>
            </p:nvGrpSpPr>
            <p:grpSpPr>
              <a:xfrm>
                <a:off x="4083336" y="3743246"/>
                <a:ext cx="720000" cy="749192"/>
                <a:chOff x="8188517" y="1527710"/>
                <a:chExt cx="720000" cy="749192"/>
              </a:xfrm>
            </p:grpSpPr>
            <p:sp>
              <p:nvSpPr>
                <p:cNvPr id="206" name="Овал 205"/>
                <p:cNvSpPr/>
                <p:nvPr/>
              </p:nvSpPr>
              <p:spPr>
                <a:xfrm>
                  <a:off x="8188517" y="1556902"/>
                  <a:ext cx="720000" cy="720000"/>
                </a:xfrm>
                <a:prstGeom prst="ellipse">
                  <a:avLst/>
                </a:prstGeom>
                <a:solidFill>
                  <a:srgbClr val="215E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207" name="Picture 4" descr="loupe, magnifying glass, search, seo, zoom icon"/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075" t="13910" r="17550" b="17839"/>
                <a:stretch/>
              </p:blipFill>
              <p:spPr bwMode="auto">
                <a:xfrm>
                  <a:off x="8266246" y="1527710"/>
                  <a:ext cx="642271" cy="7382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05" name="Прямоугольник 204"/>
              <p:cNvSpPr/>
              <p:nvPr/>
            </p:nvSpPr>
            <p:spPr>
              <a:xfrm>
                <a:off x="4831451" y="3916597"/>
                <a:ext cx="1246656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Контроль на соответствие </a:t>
                </a:r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221н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201" name="Группа 200"/>
            <p:cNvGrpSpPr/>
            <p:nvPr/>
          </p:nvGrpSpPr>
          <p:grpSpPr>
            <a:xfrm>
              <a:off x="6803337" y="1746009"/>
              <a:ext cx="321491" cy="230832"/>
              <a:chOff x="680881" y="3054388"/>
              <a:chExt cx="321491" cy="230832"/>
            </a:xfrm>
          </p:grpSpPr>
          <p:sp>
            <p:nvSpPr>
              <p:cNvPr id="202" name="Овал 201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pic>
        <p:nvPicPr>
          <p:cNvPr id="217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411" y="3482768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8" name="Группа 217"/>
          <p:cNvGrpSpPr/>
          <p:nvPr/>
        </p:nvGrpSpPr>
        <p:grpSpPr>
          <a:xfrm>
            <a:off x="3802548" y="3479398"/>
            <a:ext cx="540000" cy="540000"/>
            <a:chOff x="5520158" y="3435366"/>
            <a:chExt cx="540000" cy="540000"/>
          </a:xfrm>
        </p:grpSpPr>
        <p:sp>
          <p:nvSpPr>
            <p:cNvPr id="219" name="Овал 218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0" name="Крест 219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6" name="Группа 175"/>
          <p:cNvGrpSpPr/>
          <p:nvPr/>
        </p:nvGrpSpPr>
        <p:grpSpPr>
          <a:xfrm>
            <a:off x="2677062" y="3641678"/>
            <a:ext cx="841128" cy="215444"/>
            <a:chOff x="7624418" y="4021511"/>
            <a:chExt cx="497946" cy="215444"/>
          </a:xfrm>
        </p:grpSpPr>
        <p:sp>
          <p:nvSpPr>
            <p:cNvPr id="177" name="Шестиугольник 176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7624418" y="4021511"/>
              <a:ext cx="4979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8512451" y="4979668"/>
            <a:ext cx="1642853" cy="720000"/>
            <a:chOff x="10111377" y="4552140"/>
            <a:chExt cx="1642853" cy="720000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10813367" y="4698565"/>
              <a:ext cx="94086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БО на л/с</a:t>
              </a:r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10111377" y="4552140"/>
              <a:ext cx="719999" cy="720000"/>
              <a:chOff x="7150855" y="5154114"/>
              <a:chExt cx="719999" cy="720000"/>
            </a:xfrm>
          </p:grpSpPr>
          <p:pic>
            <p:nvPicPr>
              <p:cNvPr id="73" name="Picture 36" descr="comput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76" name="TextBox 75"/>
          <p:cNvSpPr txBox="1"/>
          <p:nvPr/>
        </p:nvSpPr>
        <p:spPr>
          <a:xfrm>
            <a:off x="7985242" y="1582666"/>
            <a:ext cx="2108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 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(контур, в котором ведется л/с)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8969047" y="4940345"/>
            <a:ext cx="321491" cy="230832"/>
            <a:chOff x="680881" y="3054388"/>
            <a:chExt cx="321491" cy="230832"/>
          </a:xfrm>
        </p:grpSpPr>
        <p:sp>
          <p:nvSpPr>
            <p:cNvPr id="78" name="Овал 7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80" name="Группа 79"/>
          <p:cNvGrpSpPr/>
          <p:nvPr/>
        </p:nvGrpSpPr>
        <p:grpSpPr>
          <a:xfrm>
            <a:off x="8437051" y="2423734"/>
            <a:ext cx="1975756" cy="738286"/>
            <a:chOff x="10069722" y="3378189"/>
            <a:chExt cx="1975756" cy="738286"/>
          </a:xfrm>
        </p:grpSpPr>
        <p:sp>
          <p:nvSpPr>
            <p:cNvPr id="81" name="Овал 80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2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36668" y="3378189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Прямоугольник 82"/>
            <p:cNvSpPr/>
            <p:nvPr/>
          </p:nvSpPr>
          <p:spPr>
            <a:xfrm>
              <a:off x="10736516" y="3488382"/>
              <a:ext cx="130896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непревышение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84" name="Соединительная линия уступом 83"/>
          <p:cNvCxnSpPr>
            <a:stCxn id="87" idx="2"/>
            <a:endCxn id="73" idx="0"/>
          </p:cNvCxnSpPr>
          <p:nvPr/>
        </p:nvCxnSpPr>
        <p:spPr>
          <a:xfrm rot="16200000" flipH="1">
            <a:off x="8241913" y="4349129"/>
            <a:ext cx="810777" cy="4503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5" name="Соединительная линия уступом 84"/>
          <p:cNvCxnSpPr>
            <a:stCxn id="82" idx="2"/>
            <a:endCxn id="89" idx="0"/>
          </p:cNvCxnSpPr>
          <p:nvPr/>
        </p:nvCxnSpPr>
        <p:spPr>
          <a:xfrm rot="16200000" flipH="1">
            <a:off x="8815180" y="3171972"/>
            <a:ext cx="456286" cy="43638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6" name="Соединительная линия уступом 85"/>
          <p:cNvCxnSpPr>
            <a:stCxn id="82" idx="2"/>
            <a:endCxn id="87" idx="0"/>
          </p:cNvCxnSpPr>
          <p:nvPr/>
        </p:nvCxnSpPr>
        <p:spPr>
          <a:xfrm rot="5400000">
            <a:off x="8390207" y="3193964"/>
            <a:ext cx="466871" cy="40298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87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151" y="3628891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" name="Группа 87"/>
          <p:cNvGrpSpPr/>
          <p:nvPr/>
        </p:nvGrpSpPr>
        <p:grpSpPr>
          <a:xfrm>
            <a:off x="8991514" y="3618306"/>
            <a:ext cx="540000" cy="540000"/>
            <a:chOff x="5520158" y="3435366"/>
            <a:chExt cx="540000" cy="540000"/>
          </a:xfrm>
        </p:grpSpPr>
        <p:sp>
          <p:nvSpPr>
            <p:cNvPr id="89" name="Овал 88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Крест 89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91" name="Соединительная линия уступом 90"/>
          <p:cNvCxnSpPr>
            <a:stCxn id="89" idx="4"/>
            <a:endCxn id="73" idx="0"/>
          </p:cNvCxnSpPr>
          <p:nvPr/>
        </p:nvCxnSpPr>
        <p:spPr>
          <a:xfrm rot="5400000">
            <a:off x="8656302" y="4374456"/>
            <a:ext cx="821362" cy="38906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2" name="Группа 91"/>
          <p:cNvGrpSpPr/>
          <p:nvPr/>
        </p:nvGrpSpPr>
        <p:grpSpPr>
          <a:xfrm>
            <a:off x="9723543" y="3530783"/>
            <a:ext cx="1164772" cy="1248729"/>
            <a:chOff x="6768041" y="5765756"/>
            <a:chExt cx="1164772" cy="1248729"/>
          </a:xfrm>
        </p:grpSpPr>
        <p:pic>
          <p:nvPicPr>
            <p:cNvPr id="93" name="Picture 2" descr="mail ico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4" name="Прямоугольник 93"/>
            <p:cNvSpPr/>
            <p:nvPr/>
          </p:nvSpPr>
          <p:spPr>
            <a:xfrm>
              <a:off x="6768041" y="6460487"/>
              <a:ext cx="116477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Уведомление о превышении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95" name="Соединительная линия уступом 94"/>
          <p:cNvCxnSpPr>
            <a:stCxn id="89" idx="6"/>
          </p:cNvCxnSpPr>
          <p:nvPr/>
        </p:nvCxnSpPr>
        <p:spPr>
          <a:xfrm>
            <a:off x="9531514" y="3888306"/>
            <a:ext cx="384058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8" name="Группа 97"/>
          <p:cNvGrpSpPr/>
          <p:nvPr/>
        </p:nvGrpSpPr>
        <p:grpSpPr>
          <a:xfrm>
            <a:off x="8859674" y="2408039"/>
            <a:ext cx="321491" cy="230832"/>
            <a:chOff x="680881" y="3054388"/>
            <a:chExt cx="321491" cy="230832"/>
          </a:xfrm>
        </p:grpSpPr>
        <p:sp>
          <p:nvSpPr>
            <p:cNvPr id="99" name="Овал 9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10409179" y="3524473"/>
            <a:ext cx="321491" cy="230832"/>
            <a:chOff x="680881" y="3054388"/>
            <a:chExt cx="321491" cy="230832"/>
          </a:xfrm>
        </p:grpSpPr>
        <p:sp>
          <p:nvSpPr>
            <p:cNvPr id="102" name="Овал 10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551687" y="1545161"/>
            <a:ext cx="1953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РАСХОДАМИ: ЛК ФК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05" name="Соединительная линия уступом 104"/>
          <p:cNvCxnSpPr>
            <a:stCxn id="139" idx="1"/>
            <a:endCxn id="107" idx="3"/>
          </p:cNvCxnSpPr>
          <p:nvPr/>
        </p:nvCxnSpPr>
        <p:spPr>
          <a:xfrm rot="10800000">
            <a:off x="4479918" y="4821188"/>
            <a:ext cx="605213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06" name="Группа 105"/>
          <p:cNvGrpSpPr/>
          <p:nvPr/>
        </p:nvGrpSpPr>
        <p:grpSpPr>
          <a:xfrm>
            <a:off x="3433343" y="4455978"/>
            <a:ext cx="1450500" cy="1078340"/>
            <a:chOff x="6633763" y="5765756"/>
            <a:chExt cx="1450500" cy="1078340"/>
          </a:xfrm>
        </p:grpSpPr>
        <p:pic>
          <p:nvPicPr>
            <p:cNvPr id="107" name="Picture 2" descr="mail ico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8" name="Прямоугольник 107"/>
            <p:cNvSpPr/>
            <p:nvPr/>
          </p:nvSpPr>
          <p:spPr>
            <a:xfrm>
              <a:off x="6633763" y="6443986"/>
              <a:ext cx="14505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Извещение об изменении БО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grpSp>
        <p:nvGrpSpPr>
          <p:cNvPr id="110" name="Группа 109"/>
          <p:cNvGrpSpPr/>
          <p:nvPr/>
        </p:nvGrpSpPr>
        <p:grpSpPr>
          <a:xfrm>
            <a:off x="4207154" y="4405690"/>
            <a:ext cx="321491" cy="230832"/>
            <a:chOff x="680881" y="3054388"/>
            <a:chExt cx="321491" cy="230832"/>
          </a:xfrm>
        </p:grpSpPr>
        <p:sp>
          <p:nvSpPr>
            <p:cNvPr id="111" name="Овал 110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161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CC01-7066-4CD9-9DA1-83E6E175B465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17188" y="2193069"/>
            <a:ext cx="870838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денежных обязательств.</a:t>
            </a:r>
          </a:p>
        </p:txBody>
      </p:sp>
    </p:spTree>
    <p:extLst>
      <p:ext uri="{BB962C8B-B14F-4D97-AF65-F5344CB8AC3E}">
        <p14:creationId xmlns:p14="http://schemas.microsoft.com/office/powerpoint/2010/main" val="125267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Скругленный прямоугольник 69"/>
          <p:cNvSpPr/>
          <p:nvPr/>
        </p:nvSpPr>
        <p:spPr>
          <a:xfrm>
            <a:off x="1019925" y="1133399"/>
            <a:ext cx="3292017" cy="5048324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53670" y="21357"/>
            <a:ext cx="81383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 согласно п. 13 гр. 2 Перечня, установленного Приказом МФ 127н, если денежное обязательство формируется органом Федерального казначейства.</a:t>
            </a:r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019925" y="1164567"/>
            <a:ext cx="3435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                  ЛК ФК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4993302" y="1133399"/>
            <a:ext cx="5189789" cy="5048324"/>
          </a:xfrm>
          <a:prstGeom prst="roundRect">
            <a:avLst>
              <a:gd name="adj" fmla="val 571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111" name="Соединительная линия уступом 110"/>
          <p:cNvCxnSpPr>
            <a:stCxn id="76" idx="2"/>
            <a:endCxn id="128" idx="3"/>
          </p:cNvCxnSpPr>
          <p:nvPr/>
        </p:nvCxnSpPr>
        <p:spPr>
          <a:xfrm rot="5400000">
            <a:off x="7320378" y="2803579"/>
            <a:ext cx="382087" cy="1982701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12" name="TextBox 111"/>
          <p:cNvSpPr txBox="1"/>
          <p:nvPr/>
        </p:nvSpPr>
        <p:spPr>
          <a:xfrm>
            <a:off x="5089891" y="1168088"/>
            <a:ext cx="1371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114" name="Группа 113"/>
          <p:cNvGrpSpPr/>
          <p:nvPr/>
        </p:nvGrpSpPr>
        <p:grpSpPr>
          <a:xfrm>
            <a:off x="5486398" y="3625973"/>
            <a:ext cx="1472047" cy="1263992"/>
            <a:chOff x="6754807" y="5264617"/>
            <a:chExt cx="1472047" cy="1263992"/>
          </a:xfrm>
        </p:grpSpPr>
        <p:sp>
          <p:nvSpPr>
            <p:cNvPr id="126" name="Прямоугольник 125"/>
            <p:cNvSpPr/>
            <p:nvPr/>
          </p:nvSpPr>
          <p:spPr>
            <a:xfrm>
              <a:off x="6754807" y="5974611"/>
              <a:ext cx="1472047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Автоматическое формирование сведений о БО и ДО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27" name="Группа 126"/>
            <p:cNvGrpSpPr/>
            <p:nvPr/>
          </p:nvGrpSpPr>
          <p:grpSpPr>
            <a:xfrm>
              <a:off x="7068479" y="5264617"/>
              <a:ext cx="720000" cy="720000"/>
              <a:chOff x="4399431" y="1684161"/>
              <a:chExt cx="992094" cy="992095"/>
            </a:xfrm>
          </p:grpSpPr>
          <p:pic>
            <p:nvPicPr>
              <p:cNvPr id="128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431" y="168416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29" name="Группа 128"/>
              <p:cNvGrpSpPr/>
              <p:nvPr/>
            </p:nvGrpSpPr>
            <p:grpSpPr>
              <a:xfrm>
                <a:off x="4895478" y="2153773"/>
                <a:ext cx="311260" cy="311260"/>
                <a:chOff x="5978738" y="874031"/>
                <a:chExt cx="311260" cy="311260"/>
              </a:xfrm>
            </p:grpSpPr>
            <p:sp>
              <p:nvSpPr>
                <p:cNvPr id="130" name="Овал 129"/>
                <p:cNvSpPr/>
                <p:nvPr/>
              </p:nvSpPr>
              <p:spPr>
                <a:xfrm>
                  <a:off x="5978738" y="904576"/>
                  <a:ext cx="292100" cy="25767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131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8738" y="874031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132" name="Группа 131"/>
          <p:cNvGrpSpPr/>
          <p:nvPr/>
        </p:nvGrpSpPr>
        <p:grpSpPr>
          <a:xfrm>
            <a:off x="7407355" y="1266583"/>
            <a:ext cx="1887891" cy="720000"/>
            <a:chOff x="6896394" y="5220167"/>
            <a:chExt cx="1887891" cy="720000"/>
          </a:xfrm>
        </p:grpSpPr>
        <p:sp>
          <p:nvSpPr>
            <p:cNvPr id="133" name="Прямоугольник 132"/>
            <p:cNvSpPr/>
            <p:nvPr/>
          </p:nvSpPr>
          <p:spPr>
            <a:xfrm>
              <a:off x="7550307" y="5381970"/>
              <a:ext cx="123397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5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ЗКР</a:t>
              </a:r>
              <a:endParaRPr lang="ru-RU" altLang="ru-RU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37" name="Группа 136"/>
            <p:cNvGrpSpPr/>
            <p:nvPr/>
          </p:nvGrpSpPr>
          <p:grpSpPr>
            <a:xfrm>
              <a:off x="6896394" y="5220167"/>
              <a:ext cx="720000" cy="720000"/>
              <a:chOff x="4162306" y="1622911"/>
              <a:chExt cx="992094" cy="992095"/>
            </a:xfrm>
          </p:grpSpPr>
          <p:pic>
            <p:nvPicPr>
              <p:cNvPr id="138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306" y="162291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39" name="Группа 138"/>
              <p:cNvGrpSpPr/>
              <p:nvPr/>
            </p:nvGrpSpPr>
            <p:grpSpPr>
              <a:xfrm>
                <a:off x="4642648" y="2087208"/>
                <a:ext cx="311260" cy="311260"/>
                <a:chOff x="5725908" y="807466"/>
                <a:chExt cx="311260" cy="311260"/>
              </a:xfrm>
            </p:grpSpPr>
            <p:sp>
              <p:nvSpPr>
                <p:cNvPr id="140" name="Овал 139"/>
                <p:cNvSpPr/>
                <p:nvPr/>
              </p:nvSpPr>
              <p:spPr>
                <a:xfrm>
                  <a:off x="5735488" y="835511"/>
                  <a:ext cx="292100" cy="25767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141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5908" y="807466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cxnSp>
        <p:nvCxnSpPr>
          <p:cNvPr id="142" name="Соединительная линия уступом 141"/>
          <p:cNvCxnSpPr>
            <a:stCxn id="138" idx="2"/>
            <a:endCxn id="174" idx="0"/>
          </p:cNvCxnSpPr>
          <p:nvPr/>
        </p:nvCxnSpPr>
        <p:spPr>
          <a:xfrm rot="5400000">
            <a:off x="7585799" y="2165817"/>
            <a:ext cx="360790" cy="232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54" name="Группа 153"/>
          <p:cNvGrpSpPr/>
          <p:nvPr/>
        </p:nvGrpSpPr>
        <p:grpSpPr>
          <a:xfrm>
            <a:off x="1922583" y="3264258"/>
            <a:ext cx="1901158" cy="900000"/>
            <a:chOff x="8821145" y="1763189"/>
            <a:chExt cx="1901158" cy="900000"/>
          </a:xfrm>
        </p:grpSpPr>
        <p:sp>
          <p:nvSpPr>
            <p:cNvPr id="155" name="Прямоугольник 154"/>
            <p:cNvSpPr/>
            <p:nvPr/>
          </p:nvSpPr>
          <p:spPr>
            <a:xfrm>
              <a:off x="9726419" y="1863695"/>
              <a:ext cx="99588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156" name="Группа 155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57" name="Picture 16" descr="fold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8" name="Плюс 157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59" name="Группа 158"/>
          <p:cNvGrpSpPr/>
          <p:nvPr/>
        </p:nvGrpSpPr>
        <p:grpSpPr>
          <a:xfrm>
            <a:off x="5862631" y="5294664"/>
            <a:ext cx="1848960" cy="720000"/>
            <a:chOff x="8354265" y="5356532"/>
            <a:chExt cx="1848960" cy="720000"/>
          </a:xfrm>
        </p:grpSpPr>
        <p:sp>
          <p:nvSpPr>
            <p:cNvPr id="160" name="Прямоугольник 159"/>
            <p:cNvSpPr/>
            <p:nvPr/>
          </p:nvSpPr>
          <p:spPr>
            <a:xfrm>
              <a:off x="9074264" y="5516477"/>
              <a:ext cx="112896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сведений о БО и ДО </a:t>
              </a: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на л/с</a:t>
              </a:r>
            </a:p>
          </p:txBody>
        </p:sp>
        <p:grpSp>
          <p:nvGrpSpPr>
            <p:cNvPr id="161" name="Группа 160"/>
            <p:cNvGrpSpPr/>
            <p:nvPr/>
          </p:nvGrpSpPr>
          <p:grpSpPr>
            <a:xfrm>
              <a:off x="8354265" y="5356532"/>
              <a:ext cx="719999" cy="720000"/>
              <a:chOff x="7150855" y="5154114"/>
              <a:chExt cx="719999" cy="720000"/>
            </a:xfrm>
          </p:grpSpPr>
          <p:pic>
            <p:nvPicPr>
              <p:cNvPr id="162" name="Picture 36" descr="comput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3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164" name="Соединительная линия уступом 163"/>
          <p:cNvCxnSpPr>
            <a:stCxn id="162" idx="1"/>
            <a:endCxn id="155" idx="3"/>
          </p:cNvCxnSpPr>
          <p:nvPr/>
        </p:nvCxnSpPr>
        <p:spPr>
          <a:xfrm rot="10800000">
            <a:off x="3823741" y="3749486"/>
            <a:ext cx="2038890" cy="1905179"/>
          </a:xfrm>
          <a:prstGeom prst="bentConnector3">
            <a:avLst>
              <a:gd name="adj1" fmla="val 58562"/>
            </a:avLst>
          </a:prstGeom>
          <a:ln w="38100">
            <a:solidFill>
              <a:schemeClr val="accent5"/>
            </a:solidFill>
            <a:headEnd type="none"/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6" name="Группа 165"/>
          <p:cNvGrpSpPr/>
          <p:nvPr/>
        </p:nvGrpSpPr>
        <p:grpSpPr>
          <a:xfrm>
            <a:off x="6338000" y="5216398"/>
            <a:ext cx="321491" cy="230832"/>
            <a:chOff x="680881" y="3054388"/>
            <a:chExt cx="321491" cy="230832"/>
          </a:xfrm>
        </p:grpSpPr>
        <p:sp>
          <p:nvSpPr>
            <p:cNvPr id="167" name="Овал 166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69" name="Группа 168"/>
          <p:cNvGrpSpPr/>
          <p:nvPr/>
        </p:nvGrpSpPr>
        <p:grpSpPr>
          <a:xfrm>
            <a:off x="7405033" y="2319931"/>
            <a:ext cx="1915845" cy="747442"/>
            <a:chOff x="9985209" y="2673338"/>
            <a:chExt cx="1915845" cy="747442"/>
          </a:xfrm>
        </p:grpSpPr>
        <p:grpSp>
          <p:nvGrpSpPr>
            <p:cNvPr id="170" name="Группа 169"/>
            <p:cNvGrpSpPr/>
            <p:nvPr/>
          </p:nvGrpSpPr>
          <p:grpSpPr>
            <a:xfrm>
              <a:off x="9985209" y="2700780"/>
              <a:ext cx="1915845" cy="720000"/>
              <a:chOff x="10054482" y="3391112"/>
              <a:chExt cx="1915845" cy="720000"/>
            </a:xfrm>
          </p:grpSpPr>
          <p:sp>
            <p:nvSpPr>
              <p:cNvPr id="174" name="Овал 173"/>
              <p:cNvSpPr/>
              <p:nvPr/>
            </p:nvSpPr>
            <p:spPr>
              <a:xfrm>
                <a:off x="10054482" y="339111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75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10144981" y="3429208"/>
                <a:ext cx="576191" cy="6623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6" name="Прямоугольник 175"/>
              <p:cNvSpPr/>
              <p:nvPr/>
            </p:nvSpPr>
            <p:spPr>
              <a:xfrm>
                <a:off x="10736515" y="3485787"/>
                <a:ext cx="1233812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Контроль ЗКР в соответствии с 87н</a:t>
                </a:r>
                <a:endPara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71" name="Группа 170"/>
            <p:cNvGrpSpPr/>
            <p:nvPr/>
          </p:nvGrpSpPr>
          <p:grpSpPr>
            <a:xfrm>
              <a:off x="10479023" y="2673338"/>
              <a:ext cx="321491" cy="230832"/>
              <a:chOff x="680881" y="3054388"/>
              <a:chExt cx="321491" cy="230832"/>
            </a:xfrm>
          </p:grpSpPr>
          <p:sp>
            <p:nvSpPr>
              <p:cNvPr id="172" name="Овал 171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73" name="TextBox 172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77" name="Группа 176"/>
          <p:cNvGrpSpPr/>
          <p:nvPr/>
        </p:nvGrpSpPr>
        <p:grpSpPr>
          <a:xfrm>
            <a:off x="7892209" y="1262348"/>
            <a:ext cx="321491" cy="230832"/>
            <a:chOff x="680881" y="3054388"/>
            <a:chExt cx="321491" cy="230832"/>
          </a:xfrm>
        </p:grpSpPr>
        <p:sp>
          <p:nvSpPr>
            <p:cNvPr id="178" name="Овал 17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83" name="Группа 182"/>
          <p:cNvGrpSpPr/>
          <p:nvPr/>
        </p:nvGrpSpPr>
        <p:grpSpPr>
          <a:xfrm>
            <a:off x="6319918" y="3594373"/>
            <a:ext cx="321491" cy="230832"/>
            <a:chOff x="680881" y="3054388"/>
            <a:chExt cx="321491" cy="230832"/>
          </a:xfrm>
        </p:grpSpPr>
        <p:sp>
          <p:nvSpPr>
            <p:cNvPr id="184" name="Овал 183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86" name="Группа 185"/>
          <p:cNvGrpSpPr/>
          <p:nvPr/>
        </p:nvGrpSpPr>
        <p:grpSpPr>
          <a:xfrm>
            <a:off x="8898333" y="3590302"/>
            <a:ext cx="1002965" cy="1189904"/>
            <a:chOff x="9947460" y="3249140"/>
            <a:chExt cx="1002965" cy="1189904"/>
          </a:xfrm>
        </p:grpSpPr>
        <p:grpSp>
          <p:nvGrpSpPr>
            <p:cNvPr id="187" name="Группа 186"/>
            <p:cNvGrpSpPr/>
            <p:nvPr/>
          </p:nvGrpSpPr>
          <p:grpSpPr>
            <a:xfrm>
              <a:off x="9947460" y="3281292"/>
              <a:ext cx="1002965" cy="1157752"/>
              <a:chOff x="9947460" y="3281292"/>
              <a:chExt cx="1002965" cy="1157752"/>
            </a:xfrm>
          </p:grpSpPr>
          <p:pic>
            <p:nvPicPr>
              <p:cNvPr id="191" name="Picture 2" descr="money icon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01639" y="3281292"/>
                <a:ext cx="731285" cy="731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2" name="Прямоугольник 191"/>
              <p:cNvSpPr/>
              <p:nvPr/>
            </p:nvSpPr>
            <p:spPr>
              <a:xfrm>
                <a:off x="9947460" y="4023546"/>
                <a:ext cx="1002965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ru-RU" sz="1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Проведение платежа</a:t>
                </a:r>
                <a:endPara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88" name="Группа 187"/>
            <p:cNvGrpSpPr/>
            <p:nvPr/>
          </p:nvGrpSpPr>
          <p:grpSpPr>
            <a:xfrm>
              <a:off x="10510921" y="3249140"/>
              <a:ext cx="321491" cy="230832"/>
              <a:chOff x="687142" y="3054388"/>
              <a:chExt cx="321491" cy="230832"/>
            </a:xfrm>
          </p:grpSpPr>
          <p:sp>
            <p:nvSpPr>
              <p:cNvPr id="189" name="Овал 188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687142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3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cxnSp>
        <p:nvCxnSpPr>
          <p:cNvPr id="193" name="Соединительная линия уступом 192"/>
          <p:cNvCxnSpPr>
            <a:stCxn id="191" idx="1"/>
            <a:endCxn id="76" idx="2"/>
          </p:cNvCxnSpPr>
          <p:nvPr/>
        </p:nvCxnSpPr>
        <p:spPr>
          <a:xfrm rot="10800000">
            <a:off x="8502772" y="3603887"/>
            <a:ext cx="449741" cy="384211"/>
          </a:xfrm>
          <a:prstGeom prst="bentConnector2">
            <a:avLst/>
          </a:prstGeom>
          <a:ln w="38100">
            <a:solidFill>
              <a:schemeClr val="accent5"/>
            </a:solidFill>
            <a:headEnd type="triangle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4" name="Группа 193"/>
          <p:cNvGrpSpPr/>
          <p:nvPr/>
        </p:nvGrpSpPr>
        <p:grpSpPr>
          <a:xfrm>
            <a:off x="2472568" y="3172878"/>
            <a:ext cx="321491" cy="230832"/>
            <a:chOff x="680881" y="3054388"/>
            <a:chExt cx="321491" cy="230832"/>
          </a:xfrm>
        </p:grpSpPr>
        <p:sp>
          <p:nvSpPr>
            <p:cNvPr id="195" name="Овал 19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208" name="Соединительная линия уступом 207"/>
          <p:cNvCxnSpPr>
            <a:stCxn id="126" idx="2"/>
            <a:endCxn id="162" idx="0"/>
          </p:cNvCxnSpPr>
          <p:nvPr/>
        </p:nvCxnSpPr>
        <p:spPr>
          <a:xfrm rot="16200000" flipH="1">
            <a:off x="6020177" y="5092209"/>
            <a:ext cx="404699" cy="20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10</a:t>
            </a:fld>
            <a:endParaRPr lang="ru-RU" altLang="ru-RU" dirty="0"/>
          </a:p>
        </p:txBody>
      </p:sp>
      <p:cxnSp>
        <p:nvCxnSpPr>
          <p:cNvPr id="74" name="Соединительная линия уступом 73"/>
          <p:cNvCxnSpPr>
            <a:stCxn id="175" idx="2"/>
            <a:endCxn id="76" idx="1"/>
          </p:cNvCxnSpPr>
          <p:nvPr/>
        </p:nvCxnSpPr>
        <p:spPr>
          <a:xfrm rot="16200000" flipH="1">
            <a:off x="7865155" y="2966269"/>
            <a:ext cx="286089" cy="449143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75" name="Соединительная линия уступом 74"/>
          <p:cNvCxnSpPr>
            <a:stCxn id="175" idx="2"/>
            <a:endCxn id="78" idx="6"/>
          </p:cNvCxnSpPr>
          <p:nvPr/>
        </p:nvCxnSpPr>
        <p:spPr>
          <a:xfrm rot="5400000">
            <a:off x="7406409" y="2953296"/>
            <a:ext cx="282719" cy="47172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76" name="Picture 2" descr="check ico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771" y="3063886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Группа 76"/>
          <p:cNvGrpSpPr/>
          <p:nvPr/>
        </p:nvGrpSpPr>
        <p:grpSpPr>
          <a:xfrm>
            <a:off x="6771908" y="3060516"/>
            <a:ext cx="540000" cy="540000"/>
            <a:chOff x="5520158" y="3435366"/>
            <a:chExt cx="540000" cy="540000"/>
          </a:xfrm>
        </p:grpSpPr>
        <p:sp>
          <p:nvSpPr>
            <p:cNvPr id="78" name="Овал 77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Крест 78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88" name="Соединительная линия уступом 87"/>
          <p:cNvCxnSpPr>
            <a:stCxn id="78" idx="0"/>
            <a:endCxn id="138" idx="1"/>
          </p:cNvCxnSpPr>
          <p:nvPr/>
        </p:nvCxnSpPr>
        <p:spPr>
          <a:xfrm rot="5400000" flipH="1" flipV="1">
            <a:off x="6507665" y="2160827"/>
            <a:ext cx="1433933" cy="365447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43231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11</a:t>
            </a:fld>
            <a:endParaRPr lang="ru-RU" altLang="ru-RU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643972" y="964276"/>
            <a:ext cx="6953872" cy="5276966"/>
          </a:xfrm>
          <a:prstGeom prst="roundRect">
            <a:avLst>
              <a:gd name="adj" fmla="val 6608"/>
            </a:avLst>
          </a:prstGeom>
          <a:solidFill>
            <a:srgbClr val="E5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1643972" y="2522969"/>
            <a:ext cx="6945317" cy="3718273"/>
          </a:xfrm>
          <a:custGeom>
            <a:avLst/>
            <a:gdLst>
              <a:gd name="connsiteX0" fmla="*/ 0 w 8041349"/>
              <a:gd name="connsiteY0" fmla="*/ 199423 h 3017907"/>
              <a:gd name="connsiteX1" fmla="*/ 199423 w 8041349"/>
              <a:gd name="connsiteY1" fmla="*/ 0 h 3017907"/>
              <a:gd name="connsiteX2" fmla="*/ 7841926 w 8041349"/>
              <a:gd name="connsiteY2" fmla="*/ 0 h 3017907"/>
              <a:gd name="connsiteX3" fmla="*/ 8041349 w 8041349"/>
              <a:gd name="connsiteY3" fmla="*/ 199423 h 3017907"/>
              <a:gd name="connsiteX4" fmla="*/ 8041349 w 8041349"/>
              <a:gd name="connsiteY4" fmla="*/ 2818484 h 3017907"/>
              <a:gd name="connsiteX5" fmla="*/ 7841926 w 8041349"/>
              <a:gd name="connsiteY5" fmla="*/ 3017907 h 3017907"/>
              <a:gd name="connsiteX6" fmla="*/ 199423 w 8041349"/>
              <a:gd name="connsiteY6" fmla="*/ 3017907 h 3017907"/>
              <a:gd name="connsiteX7" fmla="*/ 0 w 8041349"/>
              <a:gd name="connsiteY7" fmla="*/ 2818484 h 3017907"/>
              <a:gd name="connsiteX8" fmla="*/ 0 w 8041349"/>
              <a:gd name="connsiteY8" fmla="*/ 199423 h 3017907"/>
              <a:gd name="connsiteX0" fmla="*/ 0 w 8041349"/>
              <a:gd name="connsiteY0" fmla="*/ 276821 h 3095305"/>
              <a:gd name="connsiteX1" fmla="*/ 7841926 w 8041349"/>
              <a:gd name="connsiteY1" fmla="*/ 77398 h 3095305"/>
              <a:gd name="connsiteX2" fmla="*/ 8041349 w 8041349"/>
              <a:gd name="connsiteY2" fmla="*/ 276821 h 3095305"/>
              <a:gd name="connsiteX3" fmla="*/ 8041349 w 8041349"/>
              <a:gd name="connsiteY3" fmla="*/ 2895882 h 3095305"/>
              <a:gd name="connsiteX4" fmla="*/ 7841926 w 8041349"/>
              <a:gd name="connsiteY4" fmla="*/ 3095305 h 3095305"/>
              <a:gd name="connsiteX5" fmla="*/ 199423 w 8041349"/>
              <a:gd name="connsiteY5" fmla="*/ 3095305 h 3095305"/>
              <a:gd name="connsiteX6" fmla="*/ 0 w 8041349"/>
              <a:gd name="connsiteY6" fmla="*/ 2895882 h 3095305"/>
              <a:gd name="connsiteX7" fmla="*/ 0 w 8041349"/>
              <a:gd name="connsiteY7" fmla="*/ 276821 h 3095305"/>
              <a:gd name="connsiteX0" fmla="*/ 0 w 8041349"/>
              <a:gd name="connsiteY0" fmla="*/ 0 h 2818484"/>
              <a:gd name="connsiteX1" fmla="*/ 8041349 w 8041349"/>
              <a:gd name="connsiteY1" fmla="*/ 0 h 2818484"/>
              <a:gd name="connsiteX2" fmla="*/ 8041349 w 8041349"/>
              <a:gd name="connsiteY2" fmla="*/ 2619061 h 2818484"/>
              <a:gd name="connsiteX3" fmla="*/ 7841926 w 8041349"/>
              <a:gd name="connsiteY3" fmla="*/ 2818484 h 2818484"/>
              <a:gd name="connsiteX4" fmla="*/ 199423 w 8041349"/>
              <a:gd name="connsiteY4" fmla="*/ 2818484 h 2818484"/>
              <a:gd name="connsiteX5" fmla="*/ 0 w 8041349"/>
              <a:gd name="connsiteY5" fmla="*/ 2619061 h 2818484"/>
              <a:gd name="connsiteX6" fmla="*/ 0 w 8041349"/>
              <a:gd name="connsiteY6" fmla="*/ 0 h 2818484"/>
              <a:gd name="connsiteX0" fmla="*/ 0 w 8041349"/>
              <a:gd name="connsiteY0" fmla="*/ 0 h 2818484"/>
              <a:gd name="connsiteX1" fmla="*/ 8041349 w 8041349"/>
              <a:gd name="connsiteY1" fmla="*/ 0 h 2818484"/>
              <a:gd name="connsiteX2" fmla="*/ 8041349 w 8041349"/>
              <a:gd name="connsiteY2" fmla="*/ 2619061 h 2818484"/>
              <a:gd name="connsiteX3" fmla="*/ 7841926 w 8041349"/>
              <a:gd name="connsiteY3" fmla="*/ 2818484 h 2818484"/>
              <a:gd name="connsiteX4" fmla="*/ 199423 w 8041349"/>
              <a:gd name="connsiteY4" fmla="*/ 2818484 h 2818484"/>
              <a:gd name="connsiteX5" fmla="*/ 0 w 8041349"/>
              <a:gd name="connsiteY5" fmla="*/ 2619061 h 2818484"/>
              <a:gd name="connsiteX6" fmla="*/ 0 w 8041349"/>
              <a:gd name="connsiteY6" fmla="*/ 0 h 281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1349" h="2818484">
                <a:moveTo>
                  <a:pt x="0" y="0"/>
                </a:moveTo>
                <a:lnTo>
                  <a:pt x="8041349" y="0"/>
                </a:lnTo>
                <a:lnTo>
                  <a:pt x="8041349" y="2619061"/>
                </a:lnTo>
                <a:cubicBezTo>
                  <a:pt x="8041349" y="2729199"/>
                  <a:pt x="7952064" y="2818484"/>
                  <a:pt x="7841926" y="2818484"/>
                </a:cubicBezTo>
                <a:lnTo>
                  <a:pt x="199423" y="2818484"/>
                </a:lnTo>
                <a:cubicBezTo>
                  <a:pt x="89285" y="2818484"/>
                  <a:pt x="0" y="2729199"/>
                  <a:pt x="0" y="2619061"/>
                </a:cubicBezTo>
                <a:lnTo>
                  <a:pt x="0" y="0"/>
                </a:lnTo>
                <a:close/>
              </a:path>
            </a:pathLst>
          </a:cu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96519" y="49932"/>
            <a:ext cx="7843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денежных обязательств, в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случаях,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установленных Приказом МФ 127н пункта 25 абзацами 3,4,5*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144" name="Соединительная линия уступом 143"/>
          <p:cNvCxnSpPr>
            <a:endCxn id="161" idx="0"/>
          </p:cNvCxnSpPr>
          <p:nvPr/>
        </p:nvCxnSpPr>
        <p:spPr>
          <a:xfrm rot="16200000" flipH="1">
            <a:off x="4456773" y="2710274"/>
            <a:ext cx="1110237" cy="156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70" name="TextBox 169"/>
          <p:cNvSpPr txBox="1"/>
          <p:nvPr/>
        </p:nvSpPr>
        <p:spPr>
          <a:xfrm>
            <a:off x="1687466" y="1042931"/>
            <a:ext cx="4385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ЛК ПБС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1643972" y="2554456"/>
            <a:ext cx="2011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ЛК ФК</a:t>
            </a:r>
          </a:p>
        </p:txBody>
      </p:sp>
      <p:cxnSp>
        <p:nvCxnSpPr>
          <p:cNvPr id="101" name="Соединительная линия уступом 100"/>
          <p:cNvCxnSpPr>
            <a:endCxn id="181" idx="0"/>
          </p:cNvCxnSpPr>
          <p:nvPr/>
        </p:nvCxnSpPr>
        <p:spPr>
          <a:xfrm>
            <a:off x="5029142" y="5209921"/>
            <a:ext cx="0" cy="18000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27" name="Прямоугольник 126"/>
          <p:cNvSpPr/>
          <p:nvPr/>
        </p:nvSpPr>
        <p:spPr>
          <a:xfrm>
            <a:off x="2564712" y="1606386"/>
            <a:ext cx="13926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rPr>
              <a:t>Формирование </a:t>
            </a:r>
            <a:r>
              <a:rPr 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rPr>
              <a:t>сведений о </a:t>
            </a:r>
            <a:r>
              <a:rPr lang="ru-RU" sz="1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rPr>
              <a:t>ДО на основании БО</a:t>
            </a:r>
            <a:endParaRPr lang="ru-RU" sz="1000" b="1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</a:endParaRPr>
          </a:p>
        </p:txBody>
      </p:sp>
      <p:grpSp>
        <p:nvGrpSpPr>
          <p:cNvPr id="151" name="Группа 150"/>
          <p:cNvGrpSpPr/>
          <p:nvPr/>
        </p:nvGrpSpPr>
        <p:grpSpPr>
          <a:xfrm>
            <a:off x="4647993" y="3252638"/>
            <a:ext cx="2111089" cy="751824"/>
            <a:chOff x="4083336" y="3772438"/>
            <a:chExt cx="2111089" cy="751824"/>
          </a:xfrm>
        </p:grpSpPr>
        <p:grpSp>
          <p:nvGrpSpPr>
            <p:cNvPr id="157" name="Группа 156"/>
            <p:cNvGrpSpPr/>
            <p:nvPr/>
          </p:nvGrpSpPr>
          <p:grpSpPr>
            <a:xfrm>
              <a:off x="4083336" y="3772438"/>
              <a:ext cx="720000" cy="751824"/>
              <a:chOff x="8188517" y="1556902"/>
              <a:chExt cx="720000" cy="751824"/>
            </a:xfrm>
          </p:grpSpPr>
          <p:sp>
            <p:nvSpPr>
              <p:cNvPr id="160" name="Овал 159"/>
              <p:cNvSpPr/>
              <p:nvPr/>
            </p:nvSpPr>
            <p:spPr>
              <a:xfrm>
                <a:off x="8188517" y="155690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61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8232062" y="1570440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59" name="Прямоугольник 158"/>
            <p:cNvSpPr/>
            <p:nvPr/>
          </p:nvSpPr>
          <p:spPr>
            <a:xfrm>
              <a:off x="4786732" y="3916458"/>
              <a:ext cx="140769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Контроль </a:t>
              </a: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по Приказу 221н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sp>
        <p:nvSpPr>
          <p:cNvPr id="123" name="Скругленный прямоугольник 122"/>
          <p:cNvSpPr/>
          <p:nvPr/>
        </p:nvSpPr>
        <p:spPr>
          <a:xfrm>
            <a:off x="8725045" y="3972638"/>
            <a:ext cx="2028921" cy="1589653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180" name="Группа 179"/>
          <p:cNvGrpSpPr/>
          <p:nvPr/>
        </p:nvGrpSpPr>
        <p:grpSpPr>
          <a:xfrm>
            <a:off x="4683225" y="5371767"/>
            <a:ext cx="1828872" cy="744099"/>
            <a:chOff x="6960748" y="5765756"/>
            <a:chExt cx="1828872" cy="744099"/>
          </a:xfrm>
        </p:grpSpPr>
        <p:pic>
          <p:nvPicPr>
            <p:cNvPr id="181" name="Picture 2" descr="mail ic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2" name="Прямоугольник 181"/>
            <p:cNvSpPr/>
            <p:nvPr/>
          </p:nvSpPr>
          <p:spPr>
            <a:xfrm>
              <a:off x="7637811" y="5801969"/>
              <a:ext cx="115180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извещения о постановке на учет ДО</a:t>
              </a:r>
            </a:p>
          </p:txBody>
        </p:sp>
      </p:grpSp>
      <p:sp>
        <p:nvSpPr>
          <p:cNvPr id="186" name="TextBox 185"/>
          <p:cNvSpPr txBox="1"/>
          <p:nvPr/>
        </p:nvSpPr>
        <p:spPr>
          <a:xfrm>
            <a:off x="8832335" y="4027308"/>
            <a:ext cx="104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206" name="Группа 205"/>
          <p:cNvGrpSpPr/>
          <p:nvPr/>
        </p:nvGrpSpPr>
        <p:grpSpPr>
          <a:xfrm>
            <a:off x="4567734" y="4300832"/>
            <a:ext cx="1884719" cy="900000"/>
            <a:chOff x="8821145" y="1763189"/>
            <a:chExt cx="1884719" cy="900000"/>
          </a:xfrm>
        </p:grpSpPr>
        <p:sp>
          <p:nvSpPr>
            <p:cNvPr id="207" name="Прямоугольник 206"/>
            <p:cNvSpPr/>
            <p:nvPr/>
          </p:nvSpPr>
          <p:spPr>
            <a:xfrm>
              <a:off x="9701479" y="1836193"/>
              <a:ext cx="100438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218" name="Группа 217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219" name="Picture 16" descr="folder icon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0" name="Плюс 219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21" name="Группа 220"/>
          <p:cNvGrpSpPr/>
          <p:nvPr/>
        </p:nvGrpSpPr>
        <p:grpSpPr>
          <a:xfrm>
            <a:off x="8880630" y="4396640"/>
            <a:ext cx="1633945" cy="720000"/>
            <a:chOff x="10026755" y="4654258"/>
            <a:chExt cx="1633945" cy="720000"/>
          </a:xfrm>
        </p:grpSpPr>
        <p:sp>
          <p:nvSpPr>
            <p:cNvPr id="222" name="Прямоугольник 221"/>
            <p:cNvSpPr/>
            <p:nvPr/>
          </p:nvSpPr>
          <p:spPr>
            <a:xfrm>
              <a:off x="10713098" y="4827067"/>
              <a:ext cx="9476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</a:t>
              </a: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ДО </a:t>
              </a: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на л/с</a:t>
              </a:r>
            </a:p>
          </p:txBody>
        </p:sp>
        <p:grpSp>
          <p:nvGrpSpPr>
            <p:cNvPr id="223" name="Группа 222"/>
            <p:cNvGrpSpPr/>
            <p:nvPr/>
          </p:nvGrpSpPr>
          <p:grpSpPr>
            <a:xfrm>
              <a:off x="10026755" y="4654258"/>
              <a:ext cx="719999" cy="720000"/>
              <a:chOff x="7150855" y="5154114"/>
              <a:chExt cx="719999" cy="720000"/>
            </a:xfrm>
          </p:grpSpPr>
          <p:pic>
            <p:nvPicPr>
              <p:cNvPr id="224" name="Picture 36" descr="comput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5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226" name="Соединительная линия уступом 225"/>
          <p:cNvCxnSpPr/>
          <p:nvPr/>
        </p:nvCxnSpPr>
        <p:spPr>
          <a:xfrm>
            <a:off x="6452453" y="4811722"/>
            <a:ext cx="2416997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triangle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31" name="Группа 230"/>
          <p:cNvGrpSpPr/>
          <p:nvPr/>
        </p:nvGrpSpPr>
        <p:grpSpPr>
          <a:xfrm>
            <a:off x="5199617" y="4314227"/>
            <a:ext cx="321491" cy="230832"/>
            <a:chOff x="680881" y="3054388"/>
            <a:chExt cx="321491" cy="230832"/>
          </a:xfrm>
        </p:grpSpPr>
        <p:sp>
          <p:nvSpPr>
            <p:cNvPr id="232" name="Овал 23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37" name="Группа 236"/>
          <p:cNvGrpSpPr/>
          <p:nvPr/>
        </p:nvGrpSpPr>
        <p:grpSpPr>
          <a:xfrm>
            <a:off x="9447088" y="4388327"/>
            <a:ext cx="321491" cy="230832"/>
            <a:chOff x="680881" y="3054388"/>
            <a:chExt cx="321491" cy="230832"/>
          </a:xfrm>
        </p:grpSpPr>
        <p:sp>
          <p:nvSpPr>
            <p:cNvPr id="238" name="Овал 23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55" name="Группа 254"/>
          <p:cNvGrpSpPr/>
          <p:nvPr/>
        </p:nvGrpSpPr>
        <p:grpSpPr>
          <a:xfrm>
            <a:off x="5142511" y="3196447"/>
            <a:ext cx="321491" cy="230832"/>
            <a:chOff x="680881" y="3054388"/>
            <a:chExt cx="321491" cy="230832"/>
          </a:xfrm>
        </p:grpSpPr>
        <p:sp>
          <p:nvSpPr>
            <p:cNvPr id="256" name="Овал 25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262" name="Picture 8" descr="document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426" y="1582654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3" name="Picture 4" descr="gear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921" y="2035336"/>
            <a:ext cx="268821" cy="26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9" name="Группа 248"/>
          <p:cNvGrpSpPr/>
          <p:nvPr/>
        </p:nvGrpSpPr>
        <p:grpSpPr>
          <a:xfrm>
            <a:off x="2309663" y="1540137"/>
            <a:ext cx="321491" cy="230832"/>
            <a:chOff x="680881" y="3054388"/>
            <a:chExt cx="321491" cy="230832"/>
          </a:xfrm>
        </p:grpSpPr>
        <p:sp>
          <p:nvSpPr>
            <p:cNvPr id="250" name="Овал 24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21" name="Соединительная линия уступом 120"/>
          <p:cNvCxnSpPr>
            <a:stCxn id="160" idx="2"/>
            <a:endCxn id="168" idx="4"/>
          </p:cNvCxnSpPr>
          <p:nvPr/>
        </p:nvCxnSpPr>
        <p:spPr>
          <a:xfrm rot="10800000">
            <a:off x="3858361" y="3227966"/>
            <a:ext cx="789632" cy="384673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8" name="Соединительная линия уступом 127"/>
          <p:cNvCxnSpPr>
            <a:stCxn id="160" idx="2"/>
            <a:endCxn id="166" idx="0"/>
          </p:cNvCxnSpPr>
          <p:nvPr/>
        </p:nvCxnSpPr>
        <p:spPr>
          <a:xfrm rot="10800000" flipV="1">
            <a:off x="3857461" y="3612638"/>
            <a:ext cx="790533" cy="871886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9" name="Соединительная линия уступом 128"/>
          <p:cNvCxnSpPr>
            <a:endCxn id="219" idx="1"/>
          </p:cNvCxnSpPr>
          <p:nvPr/>
        </p:nvCxnSpPr>
        <p:spPr>
          <a:xfrm>
            <a:off x="4130302" y="4748469"/>
            <a:ext cx="437432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39" name="Соединительная линия уступом 138"/>
          <p:cNvCxnSpPr>
            <a:stCxn id="168" idx="0"/>
            <a:endCxn id="127" idx="2"/>
          </p:cNvCxnSpPr>
          <p:nvPr/>
        </p:nvCxnSpPr>
        <p:spPr>
          <a:xfrm rot="16200000" flipV="1">
            <a:off x="3295909" y="2125512"/>
            <a:ext cx="527581" cy="59732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0" name="Группа 139"/>
          <p:cNvGrpSpPr/>
          <p:nvPr/>
        </p:nvGrpSpPr>
        <p:grpSpPr>
          <a:xfrm>
            <a:off x="3380360" y="2379721"/>
            <a:ext cx="764435" cy="218349"/>
            <a:chOff x="7654783" y="4013660"/>
            <a:chExt cx="452545" cy="218349"/>
          </a:xfrm>
        </p:grpSpPr>
        <p:sp>
          <p:nvSpPr>
            <p:cNvPr id="141" name="Шестиугольник 140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7658592" y="4013660"/>
              <a:ext cx="4340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48" name="Группа 147"/>
          <p:cNvGrpSpPr/>
          <p:nvPr/>
        </p:nvGrpSpPr>
        <p:grpSpPr>
          <a:xfrm>
            <a:off x="5173063" y="5349419"/>
            <a:ext cx="321491" cy="230832"/>
            <a:chOff x="680881" y="3054388"/>
            <a:chExt cx="321491" cy="230832"/>
          </a:xfrm>
        </p:grpSpPr>
        <p:sp>
          <p:nvSpPr>
            <p:cNvPr id="149" name="Овал 14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66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460" y="4484524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7" name="Группа 166"/>
          <p:cNvGrpSpPr/>
          <p:nvPr/>
        </p:nvGrpSpPr>
        <p:grpSpPr>
          <a:xfrm>
            <a:off x="3588361" y="2687965"/>
            <a:ext cx="540000" cy="540000"/>
            <a:chOff x="5520158" y="3435366"/>
            <a:chExt cx="540000" cy="540000"/>
          </a:xfrm>
        </p:grpSpPr>
        <p:sp>
          <p:nvSpPr>
            <p:cNvPr id="168" name="Овал 167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9" name="Крест 168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117" name="Прямоугольник 116"/>
          <p:cNvSpPr/>
          <p:nvPr/>
        </p:nvSpPr>
        <p:spPr>
          <a:xfrm>
            <a:off x="1225066" y="6247743"/>
            <a:ext cx="9817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* 3 - Исполнения ДО неоднократно (в том числе с учетом ранее произведенных авансовых платежей)</a:t>
            </a:r>
          </a:p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 4 - Подтверждение поставки товаров, выполнения работ, оказания услуг по ранее произведенным авансовым платежам в соответствии с условиями ГК (договора)</a:t>
            </a:r>
          </a:p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 5 - Исполнения ДО в период, превышающий срок, установленный для оплаты ДО в соответствии с требованиями Порядка санкционирования оплаты ДО ПБС, утвержденного  приказом МФ РФ от 01.09.2008г. № 87н.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79" name="Соединительная линия уступом 78"/>
          <p:cNvCxnSpPr/>
          <p:nvPr/>
        </p:nvCxnSpPr>
        <p:spPr>
          <a:xfrm>
            <a:off x="6452453" y="4586908"/>
            <a:ext cx="2416997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none"/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80" name="Группа 79"/>
          <p:cNvGrpSpPr/>
          <p:nvPr/>
        </p:nvGrpSpPr>
        <p:grpSpPr>
          <a:xfrm>
            <a:off x="7378318" y="4655209"/>
            <a:ext cx="1224455" cy="339406"/>
            <a:chOff x="8815183" y="4094703"/>
            <a:chExt cx="1224455" cy="487803"/>
          </a:xfrm>
        </p:grpSpPr>
        <p:sp>
          <p:nvSpPr>
            <p:cNvPr id="81" name="Шестиугольник 80"/>
            <p:cNvSpPr/>
            <p:nvPr/>
          </p:nvSpPr>
          <p:spPr>
            <a:xfrm>
              <a:off x="8885067" y="4094703"/>
              <a:ext cx="1091209" cy="460828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815183" y="4095928"/>
              <a:ext cx="1224455" cy="486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6717356" y="4464703"/>
            <a:ext cx="555096" cy="215444"/>
            <a:chOff x="7609382" y="4021973"/>
            <a:chExt cx="555096" cy="215444"/>
          </a:xfrm>
        </p:grpSpPr>
        <p:sp>
          <p:nvSpPr>
            <p:cNvPr id="84" name="Шестиугольник 83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</a:t>
              </a:r>
              <a:r>
                <a:rPr lang="ru-RU" sz="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</a:t>
              </a:r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6" name="Прямоугольник 85"/>
          <p:cNvSpPr/>
          <p:nvPr/>
        </p:nvSpPr>
        <p:spPr>
          <a:xfrm>
            <a:off x="3815121" y="1531256"/>
            <a:ext cx="2399179" cy="798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7" name="Группа 86"/>
          <p:cNvGrpSpPr/>
          <p:nvPr/>
        </p:nvGrpSpPr>
        <p:grpSpPr>
          <a:xfrm>
            <a:off x="4345354" y="1721716"/>
            <a:ext cx="1569932" cy="467130"/>
            <a:chOff x="4764207" y="4144003"/>
            <a:chExt cx="1569932" cy="467130"/>
          </a:xfrm>
        </p:grpSpPr>
        <p:sp>
          <p:nvSpPr>
            <p:cNvPr id="90" name="Блок-схема: альтернативный процесс 89"/>
            <p:cNvSpPr/>
            <p:nvPr/>
          </p:nvSpPr>
          <p:spPr>
            <a:xfrm>
              <a:off x="4764207" y="4144003"/>
              <a:ext cx="1569932" cy="46713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887757" y="4211198"/>
              <a:ext cx="13830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Сведения о </a:t>
              </a:r>
              <a:r>
                <a:rPr lang="ru-RU" sz="11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ДО</a:t>
              </a:r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5791919" y="1648097"/>
            <a:ext cx="321491" cy="230832"/>
            <a:chOff x="680881" y="3054388"/>
            <a:chExt cx="321491" cy="230832"/>
          </a:xfrm>
        </p:grpSpPr>
        <p:sp>
          <p:nvSpPr>
            <p:cNvPr id="96" name="Овал 9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50" name="Соединительная линия уступом 149"/>
          <p:cNvCxnSpPr/>
          <p:nvPr/>
        </p:nvCxnSpPr>
        <p:spPr>
          <a:xfrm flipV="1">
            <a:off x="3932011" y="1903525"/>
            <a:ext cx="330079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142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Скругленный прямоугольник 91"/>
          <p:cNvSpPr/>
          <p:nvPr/>
        </p:nvSpPr>
        <p:spPr>
          <a:xfrm>
            <a:off x="1444292" y="1133400"/>
            <a:ext cx="3292017" cy="5048324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12</a:t>
            </a:fld>
            <a:endParaRPr lang="ru-RU" alt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96520" y="49932"/>
            <a:ext cx="64620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денежных обязательств, в случаях установленных Приказом МФ 127н пункта 25 абзаца 6*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474287" y="6200664"/>
            <a:ext cx="9817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* 6 – органом Федерального казначейства – в случае исполнения ДО одним платежным документом, сумма которого равна сумме ДО, подлежащего постановке на учет, на основании информации, содержащейся в представленных получателем средств федерального бюджета в орган ФК платежных документах для оплаты соответствующих ДО, не позднее  следующего  рабочего дня со дня предоставления указанных платежных документов при положительном результате их проверки, установленной требованиями Порядка 87н.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439375" y="1214255"/>
            <a:ext cx="432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                  ЛК ФК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412752" y="1133399"/>
            <a:ext cx="6322887" cy="5048324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79" name="Соединительная линия уступом 78"/>
          <p:cNvCxnSpPr>
            <a:endCxn id="84" idx="3"/>
          </p:cNvCxnSpPr>
          <p:nvPr/>
        </p:nvCxnSpPr>
        <p:spPr>
          <a:xfrm rot="10800000" flipV="1">
            <a:off x="6960018" y="3343030"/>
            <a:ext cx="1177200" cy="667882"/>
          </a:xfrm>
          <a:prstGeom prst="bentConnector3">
            <a:avLst>
              <a:gd name="adj1" fmla="val -1183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80" name="TextBox 79"/>
          <p:cNvSpPr txBox="1"/>
          <p:nvPr/>
        </p:nvSpPr>
        <p:spPr>
          <a:xfrm>
            <a:off x="5929314" y="1222345"/>
            <a:ext cx="1371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81" name="Группа 80"/>
          <p:cNvGrpSpPr/>
          <p:nvPr/>
        </p:nvGrpSpPr>
        <p:grpSpPr>
          <a:xfrm>
            <a:off x="6090470" y="3650912"/>
            <a:ext cx="1353929" cy="1255679"/>
            <a:chOff x="6939429" y="5264617"/>
            <a:chExt cx="1353929" cy="1255679"/>
          </a:xfrm>
        </p:grpSpPr>
        <p:sp>
          <p:nvSpPr>
            <p:cNvPr id="82" name="Прямоугольник 81"/>
            <p:cNvSpPr/>
            <p:nvPr/>
          </p:nvSpPr>
          <p:spPr>
            <a:xfrm>
              <a:off x="6939429" y="5966298"/>
              <a:ext cx="135392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Автоматическое формирование сведений о ДО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83" name="Группа 82"/>
            <p:cNvGrpSpPr/>
            <p:nvPr/>
          </p:nvGrpSpPr>
          <p:grpSpPr>
            <a:xfrm>
              <a:off x="7068479" y="5264617"/>
              <a:ext cx="720000" cy="720000"/>
              <a:chOff x="4399431" y="1684161"/>
              <a:chExt cx="992094" cy="992095"/>
            </a:xfrm>
          </p:grpSpPr>
          <p:pic>
            <p:nvPicPr>
              <p:cNvPr id="84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431" y="168416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85" name="Группа 84"/>
              <p:cNvGrpSpPr/>
              <p:nvPr/>
            </p:nvGrpSpPr>
            <p:grpSpPr>
              <a:xfrm>
                <a:off x="4869873" y="2121573"/>
                <a:ext cx="313127" cy="311260"/>
                <a:chOff x="5953133" y="841831"/>
                <a:chExt cx="313127" cy="311260"/>
              </a:xfrm>
            </p:grpSpPr>
            <p:sp>
              <p:nvSpPr>
                <p:cNvPr id="86" name="Овал 85"/>
                <p:cNvSpPr/>
                <p:nvPr/>
              </p:nvSpPr>
              <p:spPr>
                <a:xfrm>
                  <a:off x="5953133" y="858421"/>
                  <a:ext cx="292102" cy="257674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87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5000" y="841831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88" name="Группа 87"/>
          <p:cNvGrpSpPr/>
          <p:nvPr/>
        </p:nvGrpSpPr>
        <p:grpSpPr>
          <a:xfrm>
            <a:off x="7818492" y="1491034"/>
            <a:ext cx="1887891" cy="720000"/>
            <a:chOff x="6896394" y="5220167"/>
            <a:chExt cx="1887891" cy="720000"/>
          </a:xfrm>
        </p:grpSpPr>
        <p:sp>
          <p:nvSpPr>
            <p:cNvPr id="89" name="Прямоугольник 88"/>
            <p:cNvSpPr/>
            <p:nvPr/>
          </p:nvSpPr>
          <p:spPr>
            <a:xfrm>
              <a:off x="7550307" y="5381970"/>
              <a:ext cx="123397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5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ЗКР</a:t>
              </a:r>
              <a:endParaRPr lang="ru-RU" altLang="ru-RU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90" name="Группа 89"/>
            <p:cNvGrpSpPr/>
            <p:nvPr/>
          </p:nvGrpSpPr>
          <p:grpSpPr>
            <a:xfrm>
              <a:off x="6896394" y="5220167"/>
              <a:ext cx="720000" cy="720000"/>
              <a:chOff x="4162306" y="1622911"/>
              <a:chExt cx="992094" cy="992095"/>
            </a:xfrm>
          </p:grpSpPr>
          <p:pic>
            <p:nvPicPr>
              <p:cNvPr id="91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306" y="162291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4" name="Группа 93"/>
              <p:cNvGrpSpPr/>
              <p:nvPr/>
            </p:nvGrpSpPr>
            <p:grpSpPr>
              <a:xfrm>
                <a:off x="4642648" y="2087208"/>
                <a:ext cx="311260" cy="311260"/>
                <a:chOff x="5725908" y="807466"/>
                <a:chExt cx="311260" cy="311260"/>
              </a:xfrm>
            </p:grpSpPr>
            <p:sp>
              <p:nvSpPr>
                <p:cNvPr id="96" name="Овал 95"/>
                <p:cNvSpPr/>
                <p:nvPr/>
              </p:nvSpPr>
              <p:spPr>
                <a:xfrm>
                  <a:off x="5735488" y="835511"/>
                  <a:ext cx="292100" cy="25767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97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5908" y="807466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cxnSp>
        <p:nvCxnSpPr>
          <p:cNvPr id="98" name="Соединительная линия уступом 97"/>
          <p:cNvCxnSpPr>
            <a:endCxn id="131" idx="0"/>
          </p:cNvCxnSpPr>
          <p:nvPr/>
        </p:nvCxnSpPr>
        <p:spPr>
          <a:xfrm rot="16200000" flipH="1">
            <a:off x="7958146" y="2393280"/>
            <a:ext cx="364494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9" name="Группа 98"/>
          <p:cNvGrpSpPr/>
          <p:nvPr/>
        </p:nvGrpSpPr>
        <p:grpSpPr>
          <a:xfrm>
            <a:off x="2342033" y="3264258"/>
            <a:ext cx="1818028" cy="900000"/>
            <a:chOff x="8821145" y="1763189"/>
            <a:chExt cx="1818028" cy="900000"/>
          </a:xfrm>
        </p:grpSpPr>
        <p:sp>
          <p:nvSpPr>
            <p:cNvPr id="100" name="Прямоугольник 99"/>
            <p:cNvSpPr/>
            <p:nvPr/>
          </p:nvSpPr>
          <p:spPr>
            <a:xfrm>
              <a:off x="9643289" y="1863695"/>
              <a:ext cx="99588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Перечень БО и ДО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02" name="Группа 101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03" name="Picture 16" descr="fold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" name="Плюс 103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06" name="Группа 105"/>
          <p:cNvGrpSpPr/>
          <p:nvPr/>
        </p:nvGrpSpPr>
        <p:grpSpPr>
          <a:xfrm>
            <a:off x="6149073" y="5294664"/>
            <a:ext cx="1848960" cy="720000"/>
            <a:chOff x="8354265" y="5356532"/>
            <a:chExt cx="1848960" cy="720000"/>
          </a:xfrm>
        </p:grpSpPr>
        <p:sp>
          <p:nvSpPr>
            <p:cNvPr id="108" name="Прямоугольник 107"/>
            <p:cNvSpPr/>
            <p:nvPr/>
          </p:nvSpPr>
          <p:spPr>
            <a:xfrm>
              <a:off x="9074264" y="5516477"/>
              <a:ext cx="112896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сведений о ДО </a:t>
              </a: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на л/с</a:t>
              </a:r>
            </a:p>
          </p:txBody>
        </p:sp>
        <p:grpSp>
          <p:nvGrpSpPr>
            <p:cNvPr id="109" name="Группа 108"/>
            <p:cNvGrpSpPr/>
            <p:nvPr/>
          </p:nvGrpSpPr>
          <p:grpSpPr>
            <a:xfrm>
              <a:off x="8354265" y="5356532"/>
              <a:ext cx="719999" cy="720000"/>
              <a:chOff x="7150855" y="5154114"/>
              <a:chExt cx="719999" cy="720000"/>
            </a:xfrm>
          </p:grpSpPr>
          <p:pic>
            <p:nvPicPr>
              <p:cNvPr id="110" name="Picture 36" descr="comput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112" name="Соединительная линия уступом 111"/>
          <p:cNvCxnSpPr>
            <a:stCxn id="110" idx="1"/>
            <a:endCxn id="100" idx="3"/>
          </p:cNvCxnSpPr>
          <p:nvPr/>
        </p:nvCxnSpPr>
        <p:spPr>
          <a:xfrm rot="10800000">
            <a:off x="4160061" y="3749486"/>
            <a:ext cx="1989012" cy="190517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none"/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4" name="Группа 113"/>
          <p:cNvGrpSpPr/>
          <p:nvPr/>
        </p:nvGrpSpPr>
        <p:grpSpPr>
          <a:xfrm>
            <a:off x="6616129" y="5216398"/>
            <a:ext cx="321491" cy="230832"/>
            <a:chOff x="680881" y="3054388"/>
            <a:chExt cx="321491" cy="230832"/>
          </a:xfrm>
        </p:grpSpPr>
        <p:sp>
          <p:nvSpPr>
            <p:cNvPr id="115" name="Овал 11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19" name="Группа 118"/>
          <p:cNvGrpSpPr/>
          <p:nvPr/>
        </p:nvGrpSpPr>
        <p:grpSpPr>
          <a:xfrm>
            <a:off x="7782918" y="2569321"/>
            <a:ext cx="1915845" cy="747442"/>
            <a:chOff x="9985209" y="2673338"/>
            <a:chExt cx="1915845" cy="747442"/>
          </a:xfrm>
        </p:grpSpPr>
        <p:grpSp>
          <p:nvGrpSpPr>
            <p:cNvPr id="121" name="Группа 120"/>
            <p:cNvGrpSpPr/>
            <p:nvPr/>
          </p:nvGrpSpPr>
          <p:grpSpPr>
            <a:xfrm>
              <a:off x="9985209" y="2679544"/>
              <a:ext cx="1915845" cy="741236"/>
              <a:chOff x="10054482" y="3369876"/>
              <a:chExt cx="1915845" cy="741236"/>
            </a:xfrm>
          </p:grpSpPr>
          <p:sp>
            <p:nvSpPr>
              <p:cNvPr id="130" name="Овал 129"/>
              <p:cNvSpPr/>
              <p:nvPr/>
            </p:nvSpPr>
            <p:spPr>
              <a:xfrm>
                <a:off x="10054482" y="339111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31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10178233" y="3369876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2" name="Прямоугольник 131"/>
              <p:cNvSpPr/>
              <p:nvPr/>
            </p:nvSpPr>
            <p:spPr>
              <a:xfrm>
                <a:off x="10736515" y="3485787"/>
                <a:ext cx="1233812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Контроль ЗКР в соответствии с 87н</a:t>
                </a:r>
                <a:endPara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22" name="Группа 121"/>
            <p:cNvGrpSpPr/>
            <p:nvPr/>
          </p:nvGrpSpPr>
          <p:grpSpPr>
            <a:xfrm>
              <a:off x="10479023" y="2673338"/>
              <a:ext cx="321491" cy="230832"/>
              <a:chOff x="680881" y="3054388"/>
              <a:chExt cx="321491" cy="230832"/>
            </a:xfrm>
          </p:grpSpPr>
          <p:sp>
            <p:nvSpPr>
              <p:cNvPr id="127" name="Овал 126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33" name="Группа 132"/>
          <p:cNvGrpSpPr/>
          <p:nvPr/>
        </p:nvGrpSpPr>
        <p:grpSpPr>
          <a:xfrm>
            <a:off x="8311659" y="1486799"/>
            <a:ext cx="321491" cy="230832"/>
            <a:chOff x="680881" y="3054388"/>
            <a:chExt cx="321491" cy="230832"/>
          </a:xfrm>
        </p:grpSpPr>
        <p:sp>
          <p:nvSpPr>
            <p:cNvPr id="134" name="Овал 133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44" name="Группа 143"/>
          <p:cNvGrpSpPr/>
          <p:nvPr/>
        </p:nvGrpSpPr>
        <p:grpSpPr>
          <a:xfrm>
            <a:off x="6739368" y="3594373"/>
            <a:ext cx="321491" cy="230832"/>
            <a:chOff x="680881" y="3054388"/>
            <a:chExt cx="321491" cy="230832"/>
          </a:xfrm>
        </p:grpSpPr>
        <p:sp>
          <p:nvSpPr>
            <p:cNvPr id="145" name="Овал 14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9371962" y="3590302"/>
            <a:ext cx="1037711" cy="1266301"/>
            <a:chOff x="10001639" y="3249140"/>
            <a:chExt cx="1037711" cy="1266301"/>
          </a:xfrm>
        </p:grpSpPr>
        <p:grpSp>
          <p:nvGrpSpPr>
            <p:cNvPr id="152" name="Группа 151"/>
            <p:cNvGrpSpPr/>
            <p:nvPr/>
          </p:nvGrpSpPr>
          <p:grpSpPr>
            <a:xfrm>
              <a:off x="10001639" y="3281292"/>
              <a:ext cx="1037711" cy="1234149"/>
              <a:chOff x="10001639" y="3281292"/>
              <a:chExt cx="1037711" cy="1234149"/>
            </a:xfrm>
          </p:grpSpPr>
          <p:pic>
            <p:nvPicPr>
              <p:cNvPr id="156" name="Picture 2" descr="money icon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01639" y="3281292"/>
                <a:ext cx="731285" cy="731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7" name="Прямоугольник 156"/>
              <p:cNvSpPr/>
              <p:nvPr/>
            </p:nvSpPr>
            <p:spPr>
              <a:xfrm>
                <a:off x="10036385" y="4099943"/>
                <a:ext cx="1002965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altLang="ru-RU" sz="1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Проведение платежа</a:t>
                </a:r>
                <a:endPara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53" name="Группа 152"/>
            <p:cNvGrpSpPr/>
            <p:nvPr/>
          </p:nvGrpSpPr>
          <p:grpSpPr>
            <a:xfrm>
              <a:off x="10510921" y="3249140"/>
              <a:ext cx="321491" cy="230832"/>
              <a:chOff x="687142" y="3054388"/>
              <a:chExt cx="321491" cy="230832"/>
            </a:xfrm>
          </p:grpSpPr>
          <p:sp>
            <p:nvSpPr>
              <p:cNvPr id="154" name="Овал 153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687142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3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cxnSp>
        <p:nvCxnSpPr>
          <p:cNvPr id="158" name="Соединительная линия уступом 157"/>
          <p:cNvCxnSpPr/>
          <p:nvPr/>
        </p:nvCxnSpPr>
        <p:spPr>
          <a:xfrm rot="10800000">
            <a:off x="8165783" y="3313982"/>
            <a:ext cx="1152000" cy="697522"/>
          </a:xfrm>
          <a:prstGeom prst="bentConnector3">
            <a:avLst>
              <a:gd name="adj1" fmla="val 101128"/>
            </a:avLst>
          </a:prstGeom>
          <a:ln w="38100">
            <a:solidFill>
              <a:schemeClr val="accent5"/>
            </a:solidFill>
            <a:headEnd type="triangle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59" name="Группа 158"/>
          <p:cNvGrpSpPr/>
          <p:nvPr/>
        </p:nvGrpSpPr>
        <p:grpSpPr>
          <a:xfrm>
            <a:off x="2892018" y="3172878"/>
            <a:ext cx="321491" cy="230832"/>
            <a:chOff x="680881" y="3054388"/>
            <a:chExt cx="321491" cy="230832"/>
          </a:xfrm>
        </p:grpSpPr>
        <p:sp>
          <p:nvSpPr>
            <p:cNvPr id="160" name="Овал 15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62" name="Соединительная линия уступом 161"/>
          <p:cNvCxnSpPr/>
          <p:nvPr/>
        </p:nvCxnSpPr>
        <p:spPr>
          <a:xfrm rot="16200000" flipH="1">
            <a:off x="6349463" y="5123353"/>
            <a:ext cx="309066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53224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Номер слайда 4"/>
          <p:cNvSpPr txBox="1">
            <a:spLocks noGrp="1"/>
          </p:cNvSpPr>
          <p:nvPr/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ru-RU" altLang="ru-RU" sz="140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14476" y="2276872"/>
            <a:ext cx="90461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27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8100">
          <a:solidFill>
            <a:schemeClr val="accent5"/>
          </a:solidFill>
          <a:tailEnd type="triangle"/>
        </a:ln>
      </a:spPr>
      <a:bodyPr/>
      <a:lstStyle/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27385</TotalTime>
  <Words>758</Words>
  <Application>Microsoft Office PowerPoint</Application>
  <PresentationFormat>Произвольный</PresentationFormat>
  <Paragraphs>162</Paragraphs>
  <Slides>13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Галкина Елена Михайловна</dc:creator>
  <cp:lastModifiedBy>Бирюкова Лидия Павловна</cp:lastModifiedBy>
  <cp:revision>884</cp:revision>
  <cp:lastPrinted>2016-09-23T09:37:22Z</cp:lastPrinted>
  <dcterms:created xsi:type="dcterms:W3CDTF">2015-03-03T16:27:21Z</dcterms:created>
  <dcterms:modified xsi:type="dcterms:W3CDTF">2016-11-03T12:56:01Z</dcterms:modified>
</cp:coreProperties>
</file>